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9" r:id="rId31"/>
    <p:sldId id="300" r:id="rId32"/>
    <p:sldId id="297" r:id="rId33"/>
    <p:sldId id="298" r:id="rId34"/>
    <p:sldId id="296" r:id="rId35"/>
    <p:sldId id="295" r:id="rId36"/>
    <p:sldId id="285" r:id="rId37"/>
    <p:sldId id="286" r:id="rId38"/>
    <p:sldId id="287" r:id="rId39"/>
    <p:sldId id="294" r:id="rId40"/>
    <p:sldId id="289" r:id="rId41"/>
    <p:sldId id="290" r:id="rId42"/>
    <p:sldId id="291" r:id="rId43"/>
    <p:sldId id="292" r:id="rId44"/>
    <p:sldId id="301" r:id="rId45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47"/>
      <p:bold r:id="rId48"/>
      <p:italic r:id="rId49"/>
    </p:embeddedFont>
    <p:embeddedFont>
      <p:font typeface="Copse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Número de governadores eleitos por partido - </a:t>
            </a:r>
            <a:r>
              <a:rPr lang="pt-BR" sz="1800" b="0" i="0" u="none" strike="noStrike" baseline="0">
                <a:effectLst/>
              </a:rPr>
              <a:t>1º turno</a:t>
            </a:r>
            <a:r>
              <a:rPr lang="en-US" baseline="0"/>
              <a:t> </a:t>
            </a:r>
            <a:endParaRPr lang="en-US"/>
          </a:p>
        </c:rich>
      </c:tx>
      <c:layout>
        <c:manualLayout>
          <c:xMode val="edge"/>
          <c:yMode val="edge"/>
          <c:x val="8.9144494193127824E-2"/>
          <c:y val="1.9810508182601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581785119997255E-2"/>
          <c:y val="0.16224460314553704"/>
          <c:w val="0.85767776576947485"/>
          <c:h val="0.796088899740245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B3A-4FFE-AD06-FFD2ADFFA7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B3A-4FFE-AD06-FFD2ADFFA7C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B3A-4FFE-AD06-FFD2ADFFA7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B3A-4FFE-AD06-FFD2ADFFA7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B3A-4FFE-AD06-FFD2ADFFA7CC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B3A-4FFE-AD06-FFD2ADFFA7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CB3A-4FFE-AD06-FFD2ADFFA7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CB3A-4FFE-AD06-FFD2ADFFA7CC}"/>
              </c:ext>
            </c:extLst>
          </c:dPt>
          <c:dLbls>
            <c:dLbl>
              <c:idx val="0"/>
              <c:layout>
                <c:manualLayout>
                  <c:x val="-4.4908651124491869E-2"/>
                  <c:y val="8.98278025324353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3A-4FFE-AD06-FFD2ADFFA7CC}"/>
                </c:ext>
              </c:extLst>
            </c:dLbl>
            <c:dLbl>
              <c:idx val="1"/>
              <c:layout>
                <c:manualLayout>
                  <c:x val="-9.2451923901669147E-2"/>
                  <c:y val="8.19524303648090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3A-4FFE-AD06-FFD2ADFFA7CC}"/>
                </c:ext>
              </c:extLst>
            </c:dLbl>
            <c:dLbl>
              <c:idx val="5"/>
              <c:layout>
                <c:manualLayout>
                  <c:x val="0.11667833187518227"/>
                  <c:y val="4.60504452447320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B3A-4FFE-AD06-FFD2ADFFA7CC}"/>
                </c:ext>
              </c:extLst>
            </c:dLbl>
            <c:dLbl>
              <c:idx val="6"/>
              <c:layout>
                <c:manualLayout>
                  <c:x val="8.3940267270512708E-2"/>
                  <c:y val="8.5397736135696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B3A-4FFE-AD06-FFD2ADFFA7CC}"/>
                </c:ext>
              </c:extLst>
            </c:dLbl>
            <c:dLbl>
              <c:idx val="7"/>
              <c:layout>
                <c:manualLayout>
                  <c:x val="5.550958091022936E-2"/>
                  <c:y val="0.110499637157758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B3A-4FFE-AD06-FFD2ADFFA7C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Planilha1!$H$5:$H$12</c:f>
              <c:strCache>
                <c:ptCount val="8"/>
                <c:pt idx="0">
                  <c:v>PP</c:v>
                </c:pt>
                <c:pt idx="1">
                  <c:v>PMDB</c:v>
                </c:pt>
                <c:pt idx="2">
                  <c:v>PT</c:v>
                </c:pt>
                <c:pt idx="3">
                  <c:v>PSB</c:v>
                </c:pt>
                <c:pt idx="4">
                  <c:v>DEM</c:v>
                </c:pt>
                <c:pt idx="5">
                  <c:v>PCdoB</c:v>
                </c:pt>
                <c:pt idx="6">
                  <c:v>PSD</c:v>
                </c:pt>
                <c:pt idx="7">
                  <c:v>PHS</c:v>
                </c:pt>
              </c:strCache>
            </c:strRef>
          </c:cat>
          <c:val>
            <c:numRef>
              <c:f>Planilha1!$I$5:$I$12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B3A-4FFE-AD06-FFD2ADFFA7CC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744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3af6f492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3af6f492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3af6f492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3af6f492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3af6f492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3af6f492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3af6f492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3af6f492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3af6f492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3af6f492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3af6f492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3af6f492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3af6f492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3af6f492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3af6f492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3af6f492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3af6f492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3af6f492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3af6f492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3af6f492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3af6f49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3af6f49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3af6f492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3af6f492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3af6f492a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3af6f492a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3af6f492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3af6f492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3af6f492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3af6f492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3af6f492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3af6f492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3af6f492a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3af6f492a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3af6f492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3af6f492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3af6f492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3af6f492a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3af6f492a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3af6f492a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3af6f492a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3af6f492a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af6f492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af6f492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922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123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3af6f492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3af6f492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3dabc2760_1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3dabc2760_1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3dabc2760_1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3dabc2760_1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3dabc2760_1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3dabc2760_1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3dabc2760_1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3dabc2760_1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3dabc2760_1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3dabc2760_1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3dabc2760_1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3dabc2760_1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af6f492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af6f492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3af6f492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3af6f492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af6f492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3af6f492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3af6f492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3af6f492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3af6f492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3af6f492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3af6f492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3af6f492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ma.org.b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olmaobservatori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699" y="1672798"/>
            <a:ext cx="475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se" panose="020B0604020202020204" charset="0"/>
              </a:rPr>
              <a:t>ELEIÇÕES 2018</a:t>
            </a:r>
            <a:endParaRPr lang="pt-BR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se" panose="020B060402020202020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7699" y="2343834"/>
            <a:ext cx="506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Apuração – 1º Turno</a:t>
            </a:r>
            <a:endParaRPr lang="pt-BR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86525" y="-133349"/>
            <a:ext cx="2657475" cy="541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74" y="3947392"/>
            <a:ext cx="1112776" cy="8186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88" y="179622"/>
            <a:ext cx="2344348" cy="376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495631" y="36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ESPÍRITO SANTO (ES)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2605903" y="1616100"/>
            <a:ext cx="3491422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Renato Casagrande (PSB)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55,49 %</a:t>
            </a:r>
            <a:endParaRPr sz="4000" b="1" dirty="0">
              <a:solidFill>
                <a:schemeClr val="tx1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1.077.224 </a:t>
            </a: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6097325" y="17316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293" y="1378029"/>
            <a:ext cx="1781162" cy="203387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707092" y="3971475"/>
            <a:ext cx="20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Brancos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: 114.918 (</a:t>
            </a: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5,17%)</a:t>
            </a:r>
          </a:p>
          <a:p>
            <a:pPr lvl="0"/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Nulos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:  175.988 (7,92%)</a:t>
            </a:r>
          </a:p>
          <a:p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28799" y="1378029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854046" y="3189278"/>
            <a:ext cx="2715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Fabiano </a:t>
            </a:r>
            <a:r>
              <a:rPr lang="pt-BR" sz="2000" dirty="0" err="1" smtClean="0">
                <a:latin typeface="Garamond" panose="02020404030301010803" pitchFamily="18" charset="0"/>
              </a:rPr>
              <a:t>Contarato</a:t>
            </a:r>
            <a:r>
              <a:rPr lang="pt-BR" sz="2000" dirty="0" smtClean="0">
                <a:latin typeface="Garamond" panose="02020404030301010803" pitchFamily="18" charset="0"/>
              </a:rPr>
              <a:t> (REDE)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Marcos do Val (PPS)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506141" y="3463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GOIÁS (GO)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771591" y="1731600"/>
            <a:ext cx="311773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Ronaldo Caiado  (DEM)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59,73 %</a:t>
            </a:r>
            <a:endParaRPr sz="4000" b="1" dirty="0">
              <a:solidFill>
                <a:schemeClr val="tx1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1.773.185 </a:t>
            </a: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6097325" y="17316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471" y="1504004"/>
            <a:ext cx="1546116" cy="19501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655092" y="4067033"/>
            <a:ext cx="2885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Brancos: 182.447 (5,13%)</a:t>
            </a:r>
          </a:p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Nulos: 402.526 (11,33%) </a:t>
            </a:r>
          </a:p>
          <a:p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79757" y="1504004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7018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Jorge </a:t>
            </a:r>
            <a:r>
              <a:rPr lang="pt-BR" sz="2000" dirty="0" err="1" smtClean="0">
                <a:latin typeface="Garamond" panose="02020404030301010803" pitchFamily="18" charset="0"/>
              </a:rPr>
              <a:t>Kajuru</a:t>
            </a:r>
            <a:r>
              <a:rPr lang="pt-BR" sz="2000" dirty="0" smtClean="0">
                <a:latin typeface="Garamond" panose="02020404030301010803" pitchFamily="18" charset="0"/>
              </a:rPr>
              <a:t> (PRP)</a:t>
            </a:r>
          </a:p>
          <a:p>
            <a:pPr algn="r"/>
            <a:r>
              <a:rPr lang="pt-BR" sz="2000" dirty="0" err="1" smtClean="0">
                <a:latin typeface="Garamond" panose="02020404030301010803" pitchFamily="18" charset="0"/>
              </a:rPr>
              <a:t>Vanderlan</a:t>
            </a:r>
            <a:r>
              <a:rPr lang="pt-BR" sz="2000" dirty="0" smtClean="0">
                <a:latin typeface="Garamond" panose="02020404030301010803" pitchFamily="18" charset="0"/>
              </a:rPr>
              <a:t> (PP)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327465" y="2711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latin typeface="Copse"/>
                <a:ea typeface="Copse"/>
                <a:cs typeface="Copse"/>
                <a:sym typeface="Copse"/>
              </a:rPr>
              <a:t>MARANHÃO (MA)</a:t>
            </a:r>
            <a:endParaRPr sz="350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2593075" y="1730650"/>
            <a:ext cx="3336095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Flávio Dino (PCdoB)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59,3%</a:t>
            </a:r>
            <a:endParaRPr sz="4000" b="1" dirty="0">
              <a:solidFill>
                <a:schemeClr val="tx1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1.867.396  </a:t>
            </a: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25" y="1452426"/>
            <a:ext cx="1763560" cy="20413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2629864" y="1452426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Google Shape;170;p24"/>
          <p:cNvSpPr txBox="1"/>
          <p:nvPr/>
        </p:nvSpPr>
        <p:spPr>
          <a:xfrm>
            <a:off x="666225" y="4019549"/>
            <a:ext cx="3000900" cy="8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104.005 (2,89%)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350.737 (9,73%)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29170" y="3486460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err="1" smtClean="0">
                <a:latin typeface="Garamond" panose="02020404030301010803" pitchFamily="18" charset="0"/>
              </a:rPr>
              <a:t>Eliziane</a:t>
            </a:r>
            <a:r>
              <a:rPr lang="pt-BR" sz="2000" dirty="0" smtClean="0">
                <a:latin typeface="Garamond" panose="02020404030301010803" pitchFamily="18" charset="0"/>
              </a:rPr>
              <a:t> Gama (PPS)</a:t>
            </a:r>
          </a:p>
          <a:p>
            <a:pPr algn="r"/>
            <a:r>
              <a:rPr lang="pt-BR" sz="2000" dirty="0" err="1" smtClean="0">
                <a:latin typeface="Garamond" panose="02020404030301010803" pitchFamily="18" charset="0"/>
              </a:rPr>
              <a:t>Weverton</a:t>
            </a:r>
            <a:r>
              <a:rPr lang="pt-BR" sz="2000" dirty="0" smtClean="0">
                <a:latin typeface="Garamond" panose="02020404030301010803" pitchFamily="18" charset="0"/>
              </a:rPr>
              <a:t> (PDT)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58997" y="3145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MATO GROSSO (MT)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2702257" y="1589205"/>
            <a:ext cx="2913014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Mauro Mendes (DEM)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58,69 %</a:t>
            </a:r>
            <a:endParaRPr sz="4000" b="1" dirty="0">
              <a:solidFill>
                <a:schemeClr val="tx1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840.094 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613" y="1335177"/>
            <a:ext cx="1550463" cy="229701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2857145" y="1335176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Google Shape;179;p25"/>
          <p:cNvSpPr txBox="1"/>
          <p:nvPr/>
        </p:nvSpPr>
        <p:spPr>
          <a:xfrm>
            <a:off x="887936" y="3857911"/>
            <a:ext cx="2807764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96.484 (5,49%)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229.370 (13,05%)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825264" y="3632191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Jayme Campos (DEM)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Juíza Selma Arruda (PSL)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377350" y="30368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MATO GROSSO DO SUL (MS)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487400" y="1847100"/>
            <a:ext cx="1167300" cy="144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1877349" y="1671176"/>
            <a:ext cx="3082236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Reinaldo Azambuja (PSDB)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44,61 %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576.993 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6493110" y="1743695"/>
            <a:ext cx="24720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Copse" pitchFamily="2" charset="0"/>
                <a:ea typeface="Garamond"/>
                <a:cs typeface="Garamond"/>
                <a:sym typeface="Garamond"/>
              </a:rPr>
              <a:t>Juiz Odilon (PDT)</a:t>
            </a:r>
            <a:endParaRPr sz="2000" b="1" dirty="0">
              <a:latin typeface="Copse" pitchFamily="2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31,62 %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 smtClean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408.969 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75" y="1500188"/>
            <a:ext cx="15335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585" y="1627932"/>
            <a:ext cx="15335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1992457" y="1456747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44896" y="1346299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91;p26"/>
          <p:cNvSpPr txBox="1"/>
          <p:nvPr/>
        </p:nvSpPr>
        <p:spPr>
          <a:xfrm>
            <a:off x="377350" y="3939503"/>
            <a:ext cx="3000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68.779 (4,65%)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116.509 (7,88%)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7018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Nelsinho </a:t>
            </a:r>
            <a:r>
              <a:rPr lang="pt-BR" sz="2000" dirty="0" err="1" smtClean="0">
                <a:latin typeface="Garamond" panose="02020404030301010803" pitchFamily="18" charset="0"/>
              </a:rPr>
              <a:t>Trad</a:t>
            </a:r>
            <a:r>
              <a:rPr lang="pt-BR" sz="2000" dirty="0" smtClean="0">
                <a:latin typeface="Garamond" panose="02020404030301010803" pitchFamily="18" charset="0"/>
              </a:rPr>
              <a:t> (PTB)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Soraya </a:t>
            </a:r>
            <a:r>
              <a:rPr lang="pt-BR" sz="2000" dirty="0" err="1" smtClean="0">
                <a:latin typeface="Garamond" panose="02020404030301010803" pitchFamily="18" charset="0"/>
              </a:rPr>
              <a:t>Thronicke</a:t>
            </a:r>
            <a:r>
              <a:rPr lang="pt-BR" sz="2000" dirty="0" smtClean="0">
                <a:latin typeface="Garamond" panose="02020404030301010803" pitchFamily="18" charset="0"/>
              </a:rPr>
              <a:t> (PSL)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61742" y="2843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MINAS GERAIS (MG)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487400" y="1847100"/>
            <a:ext cx="1167300" cy="144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1877350" y="1731600"/>
            <a:ext cx="269465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Romeu </a:t>
            </a:r>
            <a:r>
              <a:rPr lang="pt-BR" sz="2000" b="1" dirty="0" err="1">
                <a:latin typeface="+mj-lt"/>
                <a:ea typeface="Garamond"/>
                <a:cs typeface="Garamond"/>
                <a:sym typeface="Garamond"/>
              </a:rPr>
              <a:t>Zema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 (NOVO)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42,73 %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4.138.967 </a:t>
            </a:r>
            <a:r>
              <a:rPr lang="pt-BR" sz="1500" dirty="0" smtClean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6247451" y="171173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err="1">
                <a:latin typeface="+mj-lt"/>
                <a:ea typeface="Garamond"/>
                <a:cs typeface="Garamond"/>
                <a:sym typeface="Garamond"/>
              </a:rPr>
              <a:t>Antonio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 </a:t>
            </a:r>
            <a:r>
              <a:rPr lang="pt-BR" sz="2000" b="1" dirty="0" err="1">
                <a:latin typeface="+mj-lt"/>
                <a:ea typeface="Garamond"/>
                <a:cs typeface="Garamond"/>
                <a:sym typeface="Garamond"/>
              </a:rPr>
              <a:t>Anastasia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 (PSDB)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29,06 %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2.814.704 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42" y="1474531"/>
            <a:ext cx="1542082" cy="203696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358" y="1474531"/>
            <a:ext cx="1465013" cy="203696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464100" y="4087440"/>
            <a:ext cx="2388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Brancos: 797.534 (6,53%)  </a:t>
            </a:r>
          </a:p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Nulos:  1.722.385 (14,10%)</a:t>
            </a:r>
          </a:p>
          <a:p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06182" y="1474531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47528" y="1436462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7018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Carlos Viana (PHS)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Rodrigo Pacheco (DEM</a:t>
            </a:r>
            <a:r>
              <a:rPr lang="pt-BR" dirty="0" smtClean="0">
                <a:latin typeface="Garamond" panose="02020404030301010803" pitchFamily="18" charset="0"/>
              </a:rPr>
              <a:t>)</a:t>
            </a:r>
            <a:endParaRPr lang="pt-BR" dirty="0">
              <a:latin typeface="Garamond" panose="020204040303010108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02994" y="2610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PARÁ (PA)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487400" y="1847100"/>
            <a:ext cx="1167300" cy="144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1877350" y="17316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Helder (MDB)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47,69%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latin typeface="Garamond"/>
                <a:ea typeface="Garamond"/>
                <a:cs typeface="Garamond"/>
                <a:sym typeface="Garamond"/>
              </a:rPr>
              <a:t>1.825.708  </a:t>
            </a: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4572000" y="1731600"/>
            <a:ext cx="1167300" cy="144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8"/>
          <p:cNvSpPr txBox="1"/>
          <p:nvPr/>
        </p:nvSpPr>
        <p:spPr>
          <a:xfrm>
            <a:off x="6097324" y="1731600"/>
            <a:ext cx="3046675" cy="247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Márcio Miranda (DEM)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30,21%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latin typeface="Garamond"/>
                <a:ea typeface="Garamond"/>
                <a:cs typeface="Garamond"/>
                <a:sym typeface="Garamond"/>
              </a:rPr>
              <a:t>1.156.680 </a:t>
            </a: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88" y="1500175"/>
            <a:ext cx="15335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7" name="Google Shape;2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351" y="1460900"/>
            <a:ext cx="1701894" cy="21824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2006182" y="1474531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44269" y="1473042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214;p28"/>
          <p:cNvSpPr txBox="1"/>
          <p:nvPr/>
        </p:nvSpPr>
        <p:spPr>
          <a:xfrm>
            <a:off x="337813" y="3909150"/>
            <a:ext cx="3000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145.732 (3,31%)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426.403 (9,69%)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7018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Jader Barbalho (MDB)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Zequinha Marinho (PSC)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348486" y="19803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PARAÍBA (PB)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2917318" y="1739503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João (PSB)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58,18 %</a:t>
            </a:r>
            <a:endParaRPr sz="4000" b="1" dirty="0">
              <a:solidFill>
                <a:schemeClr val="tx1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1.119.758 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6097325" y="17316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808" y="1471672"/>
            <a:ext cx="1794022" cy="217227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7" name="Google Shape;217;p29"/>
          <p:cNvSpPr txBox="1"/>
          <p:nvPr/>
        </p:nvSpPr>
        <p:spPr>
          <a:xfrm>
            <a:off x="486186" y="4006478"/>
            <a:ext cx="59793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Brancos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: 113.634 (4,67 %)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Nulos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: 397.286 (16,31 %)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56559" y="1471672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7018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Daniella Ribeiro (PP)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Veneziano (PSB)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464100" y="35624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PARANÁ (PR)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2436908" y="1757230"/>
            <a:ext cx="3295151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Ratinho Júnior (PSD)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59,99 %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3.210.574 </a:t>
            </a:r>
            <a:r>
              <a:rPr lang="pt-BR" sz="1500" dirty="0" smtClean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6097325" y="17316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78" y="1471672"/>
            <a:ext cx="1788643" cy="207992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682387" y="4094328"/>
            <a:ext cx="2115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Brancos: 366.334 (5,54%) </a:t>
            </a:r>
          </a:p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Nulos: 550.549 (8,32%) </a:t>
            </a:r>
          </a:p>
          <a:p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80281" y="1471672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44030" y="3140221"/>
            <a:ext cx="3325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Flávio Arns (REDE)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Prof. </a:t>
            </a:r>
            <a:r>
              <a:rPr lang="pt-BR" sz="2000" dirty="0" err="1" smtClean="0">
                <a:latin typeface="Garamond" panose="02020404030301010803" pitchFamily="18" charset="0"/>
              </a:rPr>
              <a:t>Oriovisto</a:t>
            </a:r>
            <a:r>
              <a:rPr lang="pt-BR" sz="2000" dirty="0" smtClean="0">
                <a:latin typeface="Garamond" panose="02020404030301010803" pitchFamily="18" charset="0"/>
              </a:rPr>
              <a:t> Guimarães (PODE)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443079" y="3730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PERNAMBUCO (PE)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2641626" y="1564182"/>
            <a:ext cx="3244824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Paulo </a:t>
            </a:r>
            <a:r>
              <a:rPr lang="pt-BR" sz="2000" b="1" dirty="0" smtClean="0">
                <a:latin typeface="+mj-lt"/>
                <a:ea typeface="Garamond"/>
                <a:cs typeface="Garamond"/>
                <a:sym typeface="Garamond"/>
              </a:rPr>
              <a:t>Câmara (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PSB)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50,70 %</a:t>
            </a:r>
            <a:endParaRPr sz="4000" b="1" dirty="0">
              <a:solidFill>
                <a:schemeClr val="tx1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1.918.219 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513" y="1342792"/>
            <a:ext cx="1809113" cy="208279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" name="Google Shape;235;p31"/>
          <p:cNvSpPr txBox="1"/>
          <p:nvPr/>
        </p:nvSpPr>
        <p:spPr>
          <a:xfrm>
            <a:off x="517325" y="3943736"/>
            <a:ext cx="3073697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Brancos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: 368.863 (6,84 </a:t>
            </a: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%)</a:t>
            </a:r>
            <a:endParaRPr lang="pt-BR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Nulos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: 1.239.611 (22,99 %) 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52467" y="1342792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26113" y="3096540"/>
            <a:ext cx="271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/>
              <a:t>Senadores eleitos: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Humberto Costa (PT)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Jarbas </a:t>
            </a:r>
            <a:r>
              <a:rPr lang="pt-BR" sz="1800" dirty="0" err="1" smtClean="0">
                <a:latin typeface="Garamond" panose="02020404030301010803" pitchFamily="18" charset="0"/>
              </a:rPr>
              <a:t>Vasconselos</a:t>
            </a:r>
            <a:r>
              <a:rPr lang="pt-BR" sz="1800" dirty="0" smtClean="0">
                <a:latin typeface="Garamond" panose="02020404030301010803" pitchFamily="18" charset="0"/>
              </a:rPr>
              <a:t> (MDB)</a:t>
            </a:r>
            <a:endParaRPr lang="pt-BR" sz="1800" dirty="0">
              <a:latin typeface="Garamond" panose="02020404030301010803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247225" y="1942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 smtClean="0">
                <a:latin typeface="Copse"/>
                <a:ea typeface="Copse"/>
                <a:cs typeface="Copse"/>
                <a:sym typeface="Copse"/>
              </a:rPr>
              <a:t>PRESIDENTE 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968850" y="1122648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Jair Bolsonaro (PSL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)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46,0%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Garamond"/>
                <a:ea typeface="Garamond"/>
                <a:cs typeface="Garamond"/>
                <a:sym typeface="Garamond"/>
              </a:rPr>
              <a:t>49.276.896 </a:t>
            </a: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001375" y="1034918"/>
            <a:ext cx="284735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Fernando Haddad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(PT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)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29,3 </a:t>
            </a: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Garamond"/>
                <a:cs typeface="Garamond"/>
                <a:sym typeface="Garamond"/>
              </a:rPr>
              <a:t>%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Garamond"/>
                <a:ea typeface="Garamond"/>
                <a:cs typeface="Garamond"/>
                <a:sym typeface="Garamond"/>
              </a:rPr>
              <a:t>31.341.996 </a:t>
            </a: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968850" y="3172687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+mj-lt"/>
                <a:ea typeface="Garamond"/>
                <a:cs typeface="Garamond"/>
                <a:sym typeface="Garamond"/>
              </a:rPr>
              <a:t>Ciro Gomes (PDT</a:t>
            </a:r>
            <a:r>
              <a:rPr lang="pt-BR" sz="1800" b="1" dirty="0" smtClean="0">
                <a:latin typeface="+mj-lt"/>
                <a:ea typeface="Garamond"/>
                <a:cs typeface="Garamond"/>
                <a:sym typeface="Garamond"/>
              </a:rPr>
              <a:t>)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latin typeface="+mj-lt"/>
                <a:ea typeface="Garamond"/>
                <a:cs typeface="Garamond"/>
                <a:sym typeface="Garamond"/>
              </a:rPr>
              <a:t>12,5 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%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Garamond"/>
                <a:ea typeface="Garamond"/>
                <a:cs typeface="Garamond"/>
                <a:sym typeface="Garamond"/>
              </a:rPr>
              <a:t>13.334.353 </a:t>
            </a: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001375" y="3123187"/>
            <a:ext cx="3036275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+mj-lt"/>
                <a:ea typeface="Garamond"/>
                <a:cs typeface="Garamond"/>
                <a:sym typeface="Garamond"/>
              </a:rPr>
              <a:t>Geraldo Alckmin (PSDB</a:t>
            </a:r>
            <a:r>
              <a:rPr lang="pt-BR" sz="1800" b="1" dirty="0" smtClean="0">
                <a:latin typeface="+mj-lt"/>
                <a:ea typeface="Garamond"/>
                <a:cs typeface="Garamond"/>
                <a:sym typeface="Garamond"/>
              </a:rPr>
              <a:t>)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latin typeface="+mj-lt"/>
                <a:ea typeface="Garamond"/>
                <a:cs typeface="Garamond"/>
                <a:sym typeface="Garamond"/>
              </a:rPr>
              <a:t>4,8 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%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Garamond"/>
                <a:ea typeface="Garamond"/>
                <a:cs typeface="Garamond"/>
                <a:sym typeface="Garamond"/>
              </a:rPr>
              <a:t>5.096.341 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50" y="1066581"/>
            <a:ext cx="1435413" cy="158131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656" y="1034918"/>
            <a:ext cx="1428750" cy="151597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850" y="3172687"/>
            <a:ext cx="1428750" cy="15813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0886" y="3172687"/>
            <a:ext cx="1370488" cy="159168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aixaDeTexto 15"/>
          <p:cNvSpPr txBox="1"/>
          <p:nvPr/>
        </p:nvSpPr>
        <p:spPr>
          <a:xfrm>
            <a:off x="2100000" y="881029"/>
            <a:ext cx="96705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07724" y="786275"/>
            <a:ext cx="96705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latin typeface="Copse"/>
                <a:ea typeface="Copse"/>
                <a:cs typeface="Copse"/>
                <a:sym typeface="Copse"/>
              </a:rPr>
              <a:t>PIAUÍ (PI)</a:t>
            </a:r>
            <a:endParaRPr sz="350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2615989" y="1570014"/>
            <a:ext cx="2837956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Wellington Dias (PT) 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55,65 %</a:t>
            </a:r>
            <a:endParaRPr sz="4000" b="1" dirty="0">
              <a:solidFill>
                <a:schemeClr val="tx1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966.469 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54" y="1408387"/>
            <a:ext cx="1697021" cy="200355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4" name="Google Shape;244;p32"/>
          <p:cNvSpPr txBox="1"/>
          <p:nvPr/>
        </p:nvSpPr>
        <p:spPr>
          <a:xfrm>
            <a:off x="627164" y="3757368"/>
            <a:ext cx="43974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Garamond" panose="02020404030301010803" pitchFamily="18" charset="0"/>
                <a:cs typeface="Arial" panose="020B0604020202020204" pitchFamily="34" charset="0"/>
                <a:sym typeface="Garamond"/>
              </a:rPr>
              <a:t>Brancos: 63.237 (3,17 %)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Garamond" panose="02020404030301010803" pitchFamily="18" charset="0"/>
                <a:cs typeface="Arial" panose="020B0604020202020204" pitchFamily="34" charset="0"/>
                <a:sym typeface="Garamond"/>
              </a:rPr>
              <a:t>Nulos: 197.505 (9,89 %)</a:t>
            </a:r>
            <a:endParaRPr b="1" dirty="0">
              <a:latin typeface="Garamond" panose="02020404030301010803" pitchFamily="18" charset="0"/>
              <a:cs typeface="Arial" panose="020B0604020202020204" pitchFamily="34" charset="0"/>
              <a:sym typeface="Garamond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10582" y="1269763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4078" y="2904109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Ciro Nogueira (PP)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Marcelo Castro (MDB)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title"/>
          </p:nvPr>
        </p:nvSpPr>
        <p:spPr>
          <a:xfrm>
            <a:off x="311700" y="20575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RIO DE JANEIRO (RJ)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1877350" y="1731600"/>
            <a:ext cx="269465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Wilson </a:t>
            </a:r>
            <a:r>
              <a:rPr lang="pt-BR" sz="2000" b="1" dirty="0" err="1">
                <a:latin typeface="+mj-lt"/>
                <a:ea typeface="Garamond"/>
                <a:cs typeface="Garamond"/>
                <a:sym typeface="Garamond"/>
              </a:rPr>
              <a:t>Witzel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 (PSC)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41,28 %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3.154.771 </a:t>
            </a:r>
            <a:r>
              <a:rPr lang="pt-BR" sz="1500" b="1" dirty="0" smtClean="0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votos</a:t>
            </a:r>
            <a:endParaRPr sz="1500" b="1" dirty="0"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6247450" y="1731600"/>
            <a:ext cx="289655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Eduardo Paes (DEM)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19,56 %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1.494.831 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47" y="1474531"/>
            <a:ext cx="1683504" cy="206900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5" name="Google Shape;2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5114" y="1474531"/>
            <a:ext cx="1812336" cy="206900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487400" y="4107976"/>
            <a:ext cx="2388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Brancos: 539.865 (5,70%)</a:t>
            </a:r>
          </a:p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Nulos: 1.205.351 (12,72%) 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06182" y="1474531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31532" y="1474530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7018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err="1" smtClean="0">
                <a:latin typeface="Garamond" panose="02020404030301010803" pitchFamily="18" charset="0"/>
              </a:rPr>
              <a:t>Arolde</a:t>
            </a:r>
            <a:r>
              <a:rPr lang="pt-BR" sz="2000" dirty="0" smtClean="0">
                <a:latin typeface="Garamond" panose="02020404030301010803" pitchFamily="18" charset="0"/>
              </a:rPr>
              <a:t> de Oliveira (PSD)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Flávio Bolsonaro (PSL)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311700" y="3253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RIO GRANDE DO NORTE (RN)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62" name="Google Shape;262;p34"/>
          <p:cNvSpPr txBox="1"/>
          <p:nvPr/>
        </p:nvSpPr>
        <p:spPr>
          <a:xfrm>
            <a:off x="2045409" y="17316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Fatima Bezerra  (PT)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46,17 %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748.150 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6155140" y="1648150"/>
            <a:ext cx="2741732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Carlos Eduardo  (PDT)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32,45 %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525.933 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17" y="1484908"/>
            <a:ext cx="1824692" cy="209080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" name="Google Shape;2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221" y="1484908"/>
            <a:ext cx="1757737" cy="209080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7" name="Google Shape;267;p34"/>
          <p:cNvSpPr txBox="1"/>
          <p:nvPr/>
        </p:nvSpPr>
        <p:spPr>
          <a:xfrm>
            <a:off x="456750" y="3998795"/>
            <a:ext cx="2259155" cy="85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Brancos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: 86.111 (4,38 %) 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Nulos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: 259.795 (13,21 %)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73798" y="1484908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26114" y="1423823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52688" y="3764206"/>
            <a:ext cx="2715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Capitão </a:t>
            </a:r>
            <a:r>
              <a:rPr lang="pt-BR" sz="2000" dirty="0" err="1" smtClean="0">
                <a:latin typeface="Garamond" panose="02020404030301010803" pitchFamily="18" charset="0"/>
              </a:rPr>
              <a:t>Styvenson</a:t>
            </a:r>
            <a:r>
              <a:rPr lang="pt-BR" sz="2000" dirty="0" smtClean="0">
                <a:latin typeface="Garamond" panose="02020404030301010803" pitchFamily="18" charset="0"/>
              </a:rPr>
              <a:t> (REDE)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Dra. Zenaide Maia (PHS)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273269" y="3298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RIO GRANDE DO SUL (RS)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1877350" y="1731600"/>
            <a:ext cx="269465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Eduardo Leite (PSDB)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35,90 %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2.143.603 </a:t>
            </a:r>
            <a:r>
              <a:rPr lang="pt-BR" sz="1500" dirty="0" smtClean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6097324" y="1731600"/>
            <a:ext cx="3046675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José Ivo Sartori (MDB)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31,11%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1.857.335 votos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69" y="1468647"/>
            <a:ext cx="1604081" cy="194325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8" name="Google Shape;2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304" y="1468647"/>
            <a:ext cx="1725022" cy="203882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563362" y="4162567"/>
            <a:ext cx="26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Brancos: 404.550 (5,92%) </a:t>
            </a:r>
          </a:p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Nulos: 460.182 (6,73%)</a:t>
            </a:r>
          </a:p>
          <a:p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06182" y="1474531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76081" y="1468647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7018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err="1" smtClean="0">
                <a:latin typeface="Garamond" panose="02020404030301010803" pitchFamily="18" charset="0"/>
              </a:rPr>
              <a:t>Luis</a:t>
            </a:r>
            <a:r>
              <a:rPr lang="pt-BR" sz="2000" dirty="0" smtClean="0">
                <a:latin typeface="Garamond" panose="02020404030301010803" pitchFamily="18" charset="0"/>
              </a:rPr>
              <a:t> Carlos </a:t>
            </a:r>
            <a:r>
              <a:rPr lang="pt-BR" sz="2000" dirty="0" err="1" smtClean="0">
                <a:latin typeface="Garamond" panose="02020404030301010803" pitchFamily="18" charset="0"/>
              </a:rPr>
              <a:t>Heinze</a:t>
            </a:r>
            <a:r>
              <a:rPr lang="pt-BR" sz="2000" dirty="0" smtClean="0">
                <a:latin typeface="Garamond" panose="02020404030301010803" pitchFamily="18" charset="0"/>
              </a:rPr>
              <a:t> (PP)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Paulo Paim (PT)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304275" y="25611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latin typeface="Copse"/>
                <a:ea typeface="Copse"/>
                <a:cs typeface="Copse"/>
                <a:sym typeface="Copse"/>
              </a:rPr>
              <a:t>RONDÔNIA (RO)</a:t>
            </a:r>
            <a:endParaRPr sz="350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487400" y="1847100"/>
            <a:ext cx="1167300" cy="144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6"/>
          <p:cNvSpPr txBox="1"/>
          <p:nvPr/>
        </p:nvSpPr>
        <p:spPr>
          <a:xfrm>
            <a:off x="1877350" y="1614434"/>
            <a:ext cx="2511538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pse" pitchFamily="2" charset="0"/>
                <a:ea typeface="Garamond"/>
                <a:cs typeface="Garamond"/>
                <a:sym typeface="Garamond"/>
              </a:rPr>
              <a:t>Expedito Júnior (PSDB)</a:t>
            </a:r>
            <a:endParaRPr sz="2000" dirty="0">
              <a:latin typeface="Copse" pitchFamily="2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latin typeface="Garamond"/>
                <a:ea typeface="Garamond"/>
                <a:cs typeface="Garamond"/>
                <a:sym typeface="Garamond"/>
              </a:rPr>
              <a:t>31,59 %</a:t>
            </a:r>
            <a:endParaRPr sz="54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241.885 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4572000" y="1731600"/>
            <a:ext cx="1167300" cy="144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6"/>
          <p:cNvSpPr txBox="1"/>
          <p:nvPr/>
        </p:nvSpPr>
        <p:spPr>
          <a:xfrm>
            <a:off x="6097324" y="1555809"/>
            <a:ext cx="3046675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pse" pitchFamily="2" charset="0"/>
                <a:ea typeface="Garamond"/>
                <a:cs typeface="Garamond"/>
                <a:sym typeface="Garamond"/>
              </a:rPr>
              <a:t>Coronel Marcos Rocha (PSL)</a:t>
            </a:r>
            <a:endParaRPr sz="2000" dirty="0">
              <a:latin typeface="Copse" pitchFamily="2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latin typeface="Garamond"/>
                <a:ea typeface="Garamond"/>
                <a:cs typeface="Garamond"/>
                <a:sym typeface="Garamond"/>
              </a:rPr>
              <a:t>23,99 %</a:t>
            </a:r>
            <a:endParaRPr sz="54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183.691 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75" y="1320643"/>
            <a:ext cx="1587264" cy="232265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9" name="Google Shape;28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001" y="1320643"/>
            <a:ext cx="1625324" cy="232265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563362" y="4162567"/>
            <a:ext cx="26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Brancos: 404.550 (5,92%) </a:t>
            </a:r>
          </a:p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Nulos: 460.182 (6,73%)</a:t>
            </a:r>
          </a:p>
          <a:p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06182" y="1320642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80436" y="1306657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07010" y="4074549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Confúcio Moura (MDB)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Marcos Rogério (DEM)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392214" y="2352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RORAIMA (RR)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6477468" y="1555692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pse" pitchFamily="2" charset="0"/>
                <a:ea typeface="Garamond"/>
                <a:cs typeface="Garamond"/>
                <a:sym typeface="Garamond"/>
              </a:rPr>
              <a:t>Anchieta (PSDB)</a:t>
            </a:r>
            <a:endParaRPr sz="2000" dirty="0">
              <a:latin typeface="Copse" pitchFamily="2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38,8%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Garamond"/>
                <a:ea typeface="Garamond"/>
                <a:cs typeface="Garamond"/>
                <a:sym typeface="Garamond"/>
              </a:rPr>
              <a:t>104.114 </a:t>
            </a: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8" name="Google Shape;298;p37"/>
          <p:cNvSpPr txBox="1"/>
          <p:nvPr/>
        </p:nvSpPr>
        <p:spPr>
          <a:xfrm>
            <a:off x="1991843" y="1465466"/>
            <a:ext cx="2690364" cy="2068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pse" pitchFamily="2" charset="0"/>
                <a:ea typeface="Garamond"/>
                <a:cs typeface="Garamond"/>
                <a:sym typeface="Garamond"/>
              </a:rPr>
              <a:t>Antônio </a:t>
            </a:r>
            <a:r>
              <a:rPr lang="pt-BR" sz="2000" dirty="0" err="1">
                <a:latin typeface="Copse" pitchFamily="2" charset="0"/>
                <a:ea typeface="Garamond"/>
                <a:cs typeface="Garamond"/>
                <a:sym typeface="Garamond"/>
              </a:rPr>
              <a:t>Denarium</a:t>
            </a:r>
            <a:r>
              <a:rPr lang="pt-BR" sz="2000" dirty="0">
                <a:latin typeface="Copse" pitchFamily="2" charset="0"/>
                <a:ea typeface="Garamond"/>
                <a:cs typeface="Garamond"/>
                <a:sym typeface="Garamond"/>
              </a:rPr>
              <a:t> (PSL)</a:t>
            </a:r>
            <a:endParaRPr sz="2000" dirty="0">
              <a:latin typeface="Copse" pitchFamily="2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42,3%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Garamond"/>
                <a:ea typeface="Garamond"/>
                <a:cs typeface="Garamond"/>
                <a:sym typeface="Garamond"/>
              </a:rPr>
              <a:t>113.468 </a:t>
            </a: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99" name="Google Shape;2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208" y="1247915"/>
            <a:ext cx="1692810" cy="228646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0" name="Google Shape;30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086" y="1234054"/>
            <a:ext cx="1736757" cy="230032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ixaDeTexto 10"/>
          <p:cNvSpPr txBox="1"/>
          <p:nvPr/>
        </p:nvSpPr>
        <p:spPr>
          <a:xfrm>
            <a:off x="2140881" y="1247915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77468" y="1248487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309;p37"/>
          <p:cNvSpPr txBox="1"/>
          <p:nvPr/>
        </p:nvSpPr>
        <p:spPr>
          <a:xfrm>
            <a:off x="506182" y="4132022"/>
            <a:ext cx="3000000" cy="65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4.382 (1,53%) </a:t>
            </a:r>
            <a:endParaRPr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13.927 (4,86%)</a:t>
            </a:r>
            <a:endParaRPr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70180" y="3971475"/>
            <a:ext cx="271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/>
              <a:t>Senadores eleitos: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Chico Rodrigues (DEM)</a:t>
            </a:r>
          </a:p>
          <a:p>
            <a:pPr algn="r"/>
            <a:r>
              <a:rPr lang="pt-BR" sz="1800" dirty="0" err="1" smtClean="0">
                <a:latin typeface="Garamond" panose="02020404030301010803" pitchFamily="18" charset="0"/>
              </a:rPr>
              <a:t>Mecias</a:t>
            </a:r>
            <a:r>
              <a:rPr lang="pt-BR" sz="1800" dirty="0" smtClean="0">
                <a:latin typeface="Garamond" panose="02020404030301010803" pitchFamily="18" charset="0"/>
              </a:rPr>
              <a:t> de Jesus (PRB</a:t>
            </a:r>
            <a:r>
              <a:rPr lang="pt-BR" dirty="0" smtClean="0">
                <a:latin typeface="Garamond" panose="02020404030301010803" pitchFamily="18" charset="0"/>
              </a:rPr>
              <a:t>)</a:t>
            </a:r>
            <a:endParaRPr lang="pt-BR" dirty="0">
              <a:latin typeface="Garamond" panose="02020404030301010803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>
            <a:spLocks noGrp="1"/>
          </p:cNvSpPr>
          <p:nvPr>
            <p:ph type="title"/>
          </p:nvPr>
        </p:nvSpPr>
        <p:spPr>
          <a:xfrm>
            <a:off x="293638" y="3063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SANTA CATARINA (SC)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2240516" y="1737859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Gelson </a:t>
            </a:r>
            <a:r>
              <a:rPr lang="pt-BR" sz="2000" b="1" dirty="0" err="1">
                <a:latin typeface="+mj-lt"/>
                <a:ea typeface="Garamond"/>
                <a:cs typeface="Garamond"/>
                <a:sym typeface="Garamond"/>
              </a:rPr>
              <a:t>Merísio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 (PSD)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31,12 %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1.121.869 </a:t>
            </a:r>
            <a:r>
              <a:rPr lang="pt-BR" sz="1800" dirty="0" smtClean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6318914" y="1730650"/>
            <a:ext cx="2825086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Comandante Moisés (PSL)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29,72 %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1.071.406 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10" name="Google Shape;3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38" y="1474530"/>
            <a:ext cx="1865806" cy="206138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1" name="Google Shape;3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534" y="1423823"/>
            <a:ext cx="1730164" cy="203085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330856" y="4285397"/>
            <a:ext cx="2612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Garamond"/>
                <a:ea typeface="Garamond"/>
                <a:cs typeface="Garamond"/>
                <a:sym typeface="Garamond"/>
              </a:rPr>
              <a:t>Brancos: 260.484 (6,14%) </a:t>
            </a:r>
          </a:p>
          <a:p>
            <a:pPr lvl="0"/>
            <a:r>
              <a:rPr lang="pt-BR" dirty="0">
                <a:latin typeface="Garamond"/>
                <a:ea typeface="Garamond"/>
                <a:cs typeface="Garamond"/>
                <a:sym typeface="Garamond"/>
              </a:rPr>
              <a:t>Nulos: 375.916 (8,86%)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88334" y="1474530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24267" y="1423823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70180" y="3971475"/>
            <a:ext cx="271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/>
              <a:t>Senadores eleitos: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Esperidião Amim (PP)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Jorginho Mello (PR)</a:t>
            </a:r>
            <a:endParaRPr lang="pt-BR" sz="1800" dirty="0">
              <a:latin typeface="Garamond" panose="020204040303010108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314136" y="24016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SÃO PAULO (SP)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1839700" y="1727093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João Doria (PSDB)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31,77%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Garamond"/>
                <a:ea typeface="Garamond"/>
                <a:cs typeface="Garamond"/>
                <a:sym typeface="Garamond"/>
              </a:rPr>
              <a:t>6.431.427 </a:t>
            </a: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0" name="Google Shape;320;p39"/>
          <p:cNvSpPr txBox="1"/>
          <p:nvPr/>
        </p:nvSpPr>
        <p:spPr>
          <a:xfrm>
            <a:off x="5851091" y="1730650"/>
            <a:ext cx="2799145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Marcio França (PSB)</a:t>
            </a:r>
          </a:p>
          <a:p>
            <a:pPr lvl="0"/>
            <a:endParaRPr lang="pt-BR" sz="2000" dirty="0">
              <a:latin typeface="Garamond"/>
              <a:ea typeface="Garamond"/>
              <a:cs typeface="Garamond"/>
              <a:sym typeface="Garamond"/>
            </a:endParaRPr>
          </a:p>
          <a:p>
            <a:pPr lvl="0"/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21,53 %</a:t>
            </a:r>
          </a:p>
          <a:p>
            <a:pPr lvl="0"/>
            <a:endParaRPr lang="pt-BR" sz="2000" dirty="0">
              <a:latin typeface="Garamond"/>
              <a:ea typeface="Garamond"/>
              <a:cs typeface="Garamond"/>
              <a:sym typeface="Garamond"/>
            </a:endParaRPr>
          </a:p>
          <a:p>
            <a:pPr lvl="0"/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4.358.998 votos</a:t>
            </a:r>
          </a:p>
        </p:txBody>
      </p:sp>
      <p:pic>
        <p:nvPicPr>
          <p:cNvPr id="321" name="Google Shape;3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46" y="1431166"/>
            <a:ext cx="1546117" cy="18811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553883" y="3976211"/>
            <a:ext cx="3714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Garamond"/>
                <a:ea typeface="Garamond"/>
                <a:cs typeface="Garamond"/>
                <a:sym typeface="Garamond"/>
              </a:rPr>
              <a:t>Votos Brancos: 1.801.747 (6,95%)</a:t>
            </a:r>
          </a:p>
          <a:p>
            <a:pPr lvl="0"/>
            <a:r>
              <a:rPr lang="pt-BR" dirty="0">
                <a:latin typeface="Garamond"/>
                <a:ea typeface="Garamond"/>
                <a:cs typeface="Garamond"/>
                <a:sym typeface="Garamond"/>
              </a:rPr>
              <a:t>Votos Nulos: 3.542.566 (13,67%)</a:t>
            </a:r>
          </a:p>
          <a:p>
            <a:endParaRPr lang="pt-BR" dirty="0"/>
          </a:p>
        </p:txBody>
      </p:sp>
      <p:pic>
        <p:nvPicPr>
          <p:cNvPr id="7" name="Google Shape;33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888" y="1727093"/>
            <a:ext cx="1577203" cy="18586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5770180" y="3971475"/>
            <a:ext cx="271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/>
              <a:t>Senadores eleitos: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Maria </a:t>
            </a:r>
            <a:r>
              <a:rPr lang="pt-BR" sz="1800" dirty="0" err="1" smtClean="0">
                <a:latin typeface="Garamond" panose="02020404030301010803" pitchFamily="18" charset="0"/>
              </a:rPr>
              <a:t>Gabrilli</a:t>
            </a:r>
            <a:r>
              <a:rPr lang="pt-BR" sz="1800" dirty="0" smtClean="0">
                <a:latin typeface="Garamond" panose="02020404030301010803" pitchFamily="18" charset="0"/>
              </a:rPr>
              <a:t> (PSDB)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Major Olímpio (PSL)</a:t>
            </a:r>
            <a:endParaRPr lang="pt-BR" sz="1800" dirty="0">
              <a:latin typeface="Garamond" panose="020204040303010108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91486" y="1431166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68633" y="1336612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>
            <a:spLocks noGrp="1"/>
          </p:cNvSpPr>
          <p:nvPr>
            <p:ph type="title"/>
          </p:nvPr>
        </p:nvSpPr>
        <p:spPr>
          <a:xfrm>
            <a:off x="311700" y="28498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SERGIPE (SE)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328" name="Google Shape;328;p40"/>
          <p:cNvSpPr txBox="1"/>
          <p:nvPr/>
        </p:nvSpPr>
        <p:spPr>
          <a:xfrm>
            <a:off x="2101560" y="17316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err="1">
                <a:latin typeface="+mj-lt"/>
                <a:ea typeface="Garamond"/>
                <a:cs typeface="Garamond"/>
                <a:sym typeface="Garamond"/>
              </a:rPr>
              <a:t>Belivaldo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 (PSD)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40,84 %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403.252 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9" name="Google Shape;329;p40"/>
          <p:cNvSpPr/>
          <p:nvPr/>
        </p:nvSpPr>
        <p:spPr>
          <a:xfrm>
            <a:off x="4572000" y="1731600"/>
            <a:ext cx="1167300" cy="144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0"/>
          <p:cNvSpPr txBox="1"/>
          <p:nvPr/>
        </p:nvSpPr>
        <p:spPr>
          <a:xfrm>
            <a:off x="6247450" y="1731600"/>
            <a:ext cx="289655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Valadares Filho  (PSB)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21,44%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212.169 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211" y="1423823"/>
            <a:ext cx="1624375" cy="19295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2" name="Google Shape;33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00" y="1474530"/>
            <a:ext cx="1654413" cy="193737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3" name="Google Shape;333;p40"/>
          <p:cNvSpPr txBox="1"/>
          <p:nvPr/>
        </p:nvSpPr>
        <p:spPr>
          <a:xfrm>
            <a:off x="379869" y="3932929"/>
            <a:ext cx="2992679" cy="1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Brancos</a:t>
            </a: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: 63.994 (5,00 %)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Nulos</a:t>
            </a: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: 228.303 (17,84 </a:t>
            </a: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%)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23648" y="1474530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09547" y="1423823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07422" y="3971475"/>
            <a:ext cx="2978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/>
              <a:t>Senadores eleitos: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Delegado Alessandro Vieira (REDE)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Rogério Carvalho Santos (PT)</a:t>
            </a:r>
            <a:endParaRPr lang="pt-BR" sz="1800" dirty="0">
              <a:latin typeface="Garamond" panose="020204040303010108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1"/>
          <p:cNvSpPr txBox="1">
            <a:spLocks noGrp="1"/>
          </p:cNvSpPr>
          <p:nvPr>
            <p:ph type="title"/>
          </p:nvPr>
        </p:nvSpPr>
        <p:spPr>
          <a:xfrm>
            <a:off x="623400" y="1810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TOCANTINS (TO)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2620761" y="1466337"/>
            <a:ext cx="2981253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latin typeface="+mj-lt"/>
                <a:ea typeface="Garamond"/>
                <a:cs typeface="Garamond"/>
                <a:sym typeface="Garamond"/>
              </a:rPr>
              <a:t>Mauro </a:t>
            </a:r>
            <a:r>
              <a:rPr lang="pt-BR" sz="2000" b="1" dirty="0" err="1" smtClean="0">
                <a:latin typeface="+mj-lt"/>
                <a:ea typeface="Garamond"/>
                <a:cs typeface="Garamond"/>
                <a:sym typeface="Garamond"/>
              </a:rPr>
              <a:t>Carlesse</a:t>
            </a:r>
            <a:r>
              <a:rPr lang="pt-BR" sz="2000" b="1" dirty="0" smtClean="0">
                <a:latin typeface="+mj-lt"/>
                <a:ea typeface="Garamond"/>
                <a:cs typeface="Garamond"/>
                <a:sym typeface="Garamond"/>
              </a:rPr>
              <a:t> (PHS)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57,39 %</a:t>
            </a:r>
            <a:endParaRPr sz="4000" b="1" dirty="0">
              <a:solidFill>
                <a:schemeClr val="tx1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aramond"/>
                <a:ea typeface="Garamond"/>
                <a:cs typeface="Garamond"/>
                <a:sym typeface="Garamond"/>
              </a:rPr>
              <a:t>404.484 votos</a:t>
            </a: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41" name="Google Shape;3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361" y="1234924"/>
            <a:ext cx="169149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Google Shape;333;p40"/>
          <p:cNvSpPr txBox="1"/>
          <p:nvPr/>
        </p:nvSpPr>
        <p:spPr>
          <a:xfrm>
            <a:off x="721062" y="4272573"/>
            <a:ext cx="2992679" cy="64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latin typeface="Garamond"/>
                <a:ea typeface="Garamond"/>
                <a:cs typeface="Garamond"/>
                <a:sym typeface="Garamond"/>
              </a:rPr>
              <a:t>Brancos</a:t>
            </a: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: 63.994 (5,00 %)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latin typeface="Garamond"/>
                <a:ea typeface="Garamond"/>
                <a:cs typeface="Garamond"/>
                <a:sym typeface="Garamond"/>
              </a:rPr>
              <a:t>Nulos</a:t>
            </a:r>
            <a:r>
              <a:rPr lang="pt-BR" sz="1500" dirty="0">
                <a:latin typeface="Garamond"/>
                <a:ea typeface="Garamond"/>
                <a:cs typeface="Garamond"/>
                <a:sym typeface="Garamond"/>
              </a:rPr>
              <a:t>: 228.303 (17,84 </a:t>
            </a:r>
            <a:r>
              <a:rPr lang="pt-BR" sz="1500" dirty="0" smtClean="0">
                <a:latin typeface="Garamond"/>
                <a:ea typeface="Garamond"/>
                <a:cs typeface="Garamond"/>
                <a:sym typeface="Garamond"/>
              </a:rPr>
              <a:t>%)</a:t>
            </a:r>
            <a:endParaRPr sz="15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02014" y="2858772"/>
            <a:ext cx="271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 smtClean="0"/>
              <a:t>Senadores eleitos: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Eduardo Gomes (SD)</a:t>
            </a:r>
          </a:p>
          <a:p>
            <a:pPr algn="r"/>
            <a:r>
              <a:rPr lang="pt-BR" sz="1800" dirty="0" smtClean="0">
                <a:latin typeface="Garamond" panose="02020404030301010803" pitchFamily="18" charset="0"/>
              </a:rPr>
              <a:t>Irajá (PSD)</a:t>
            </a:r>
            <a:endParaRPr lang="pt-BR" sz="1800" dirty="0">
              <a:latin typeface="Garamond" panose="020204040303010108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10582" y="1269763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ACRE  (AC)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564601" y="1565002"/>
            <a:ext cx="294031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 err="1">
                <a:latin typeface="+mj-lt"/>
                <a:ea typeface="Garamond"/>
                <a:cs typeface="Garamond"/>
                <a:sym typeface="Garamond"/>
              </a:rPr>
              <a:t>Gladson</a:t>
            </a:r>
            <a:r>
              <a:rPr lang="pt-BR" sz="2200" b="1" dirty="0">
                <a:latin typeface="+mj-lt"/>
                <a:ea typeface="Garamond"/>
                <a:cs typeface="Garamond"/>
                <a:sym typeface="Garamond"/>
              </a:rPr>
              <a:t> Cameli (PP)</a:t>
            </a:r>
            <a:endParaRPr sz="22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53,71%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223.993  </a:t>
            </a: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937" y="1333589"/>
            <a:ext cx="15335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2655899" y="1344688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80;p15"/>
          <p:cNvSpPr txBox="1"/>
          <p:nvPr/>
        </p:nvSpPr>
        <p:spPr>
          <a:xfrm>
            <a:off x="723375" y="3971475"/>
            <a:ext cx="30000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7.238 (1,63%)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19.115 (4,31%)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01374" y="2070936"/>
            <a:ext cx="283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Márcio Bittar (MDB)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Sérgio </a:t>
            </a:r>
            <a:r>
              <a:rPr lang="pt-BR" sz="2000" dirty="0" err="1" smtClean="0">
                <a:latin typeface="Garamond" panose="02020404030301010803" pitchFamily="18" charset="0"/>
              </a:rPr>
              <a:t>Petecão</a:t>
            </a:r>
            <a:r>
              <a:rPr lang="pt-BR" sz="2000" dirty="0" smtClean="0">
                <a:latin typeface="Garamond" panose="02020404030301010803" pitchFamily="18" charset="0"/>
              </a:rPr>
              <a:t> (PSD)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525324"/>
              </p:ext>
            </p:extLst>
          </p:nvPr>
        </p:nvGraphicFramePr>
        <p:xfrm>
          <a:off x="99152" y="99152"/>
          <a:ext cx="8912646" cy="504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80104"/>
            <a:ext cx="903383" cy="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" y="159789"/>
            <a:ext cx="8868579" cy="49837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80104"/>
            <a:ext cx="903383" cy="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opse"/>
                <a:ea typeface="Copse"/>
                <a:cs typeface="Copse"/>
                <a:sym typeface="Copse"/>
              </a:rPr>
              <a:t>Como fica o </a:t>
            </a:r>
            <a:r>
              <a:rPr lang="pt-BR" b="1" dirty="0" smtClean="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Senado</a:t>
            </a:r>
            <a:r>
              <a:rPr lang="pt-BR" dirty="0" smtClean="0">
                <a:latin typeface="Copse"/>
                <a:ea typeface="Copse"/>
                <a:cs typeface="Copse"/>
                <a:sym typeface="Copse"/>
              </a:rPr>
              <a:t> após eleições de 2018: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ano, a sigla que mais ganhou cadeiras no Senado ainda foi o MDB, com 7 senadores eleitos. A Rede Sustentabilidade, partido criado pela ex-senadora e candidata a presidente Marina Silva, elegeu cinco senadores. Rede e PP têm cinco senadores cada </a:t>
            </a:r>
            <a:r>
              <a:rPr lang="pt-BR" dirty="0" smtClean="0"/>
              <a:t>um.</a:t>
            </a:r>
          </a:p>
          <a:p>
            <a:r>
              <a:rPr lang="pt-BR" dirty="0"/>
              <a:t>Já os partidos PMN, PSOL e PCdoB tinham elegido um senador cada um nas eleições de 2010, mas não emplacaram nenhum nome neste ano.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80104"/>
            <a:ext cx="903383" cy="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31" y="136553"/>
            <a:ext cx="8520600" cy="5727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Senado</a:t>
            </a:r>
            <a:r>
              <a:rPr lang="pt-BR" dirty="0" smtClean="0">
                <a:latin typeface="Copse"/>
                <a:ea typeface="Copse"/>
                <a:cs typeface="Copse"/>
                <a:sym typeface="Copse"/>
              </a:rPr>
              <a:t>: </a:t>
            </a:r>
            <a:r>
              <a:rPr lang="pt-BR" dirty="0">
                <a:latin typeface="Copse"/>
                <a:ea typeface="Copse"/>
                <a:cs typeface="Copse"/>
                <a:sym typeface="Copse"/>
              </a:rPr>
              <a:t>como </a:t>
            </a:r>
            <a:r>
              <a:rPr lang="pt-BR" dirty="0" smtClean="0">
                <a:latin typeface="Copse"/>
                <a:ea typeface="Copse"/>
                <a:cs typeface="Copse"/>
                <a:sym typeface="Copse"/>
              </a:rPr>
              <a:t>ficaram </a:t>
            </a:r>
            <a:r>
              <a:rPr lang="pt-BR" dirty="0">
                <a:latin typeface="Copse"/>
                <a:ea typeface="Copse"/>
                <a:cs typeface="Copse"/>
                <a:sym typeface="Copse"/>
              </a:rPr>
              <a:t>as bancadas após as eleições de 2018: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0059" t="30469" r="39107" b="15000"/>
          <a:stretch/>
        </p:blipFill>
        <p:spPr>
          <a:xfrm>
            <a:off x="82488" y="1154430"/>
            <a:ext cx="4291207" cy="39890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30058" t="31874" r="38668" b="14063"/>
          <a:stretch/>
        </p:blipFill>
        <p:spPr>
          <a:xfrm>
            <a:off x="4947732" y="1927953"/>
            <a:ext cx="3774400" cy="325961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100810" y="1301172"/>
            <a:ext cx="321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pse"/>
                <a:ea typeface="Copse"/>
                <a:cs typeface="Copse"/>
                <a:sym typeface="Copse"/>
              </a:rPr>
              <a:t>Como eram antes das eleições de 2018: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80104"/>
            <a:ext cx="903383" cy="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25536"/>
            <a:ext cx="8520600" cy="5727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Câmara dos Deputados</a:t>
            </a:r>
            <a:r>
              <a:rPr lang="pt-BR" dirty="0">
                <a:latin typeface="Copse"/>
                <a:ea typeface="Copse"/>
                <a:cs typeface="Copse"/>
                <a:sym typeface="Copse"/>
              </a:rPr>
              <a:t>: como </a:t>
            </a:r>
            <a:r>
              <a:rPr lang="pt-BR" dirty="0" smtClean="0">
                <a:latin typeface="Copse"/>
                <a:ea typeface="Copse"/>
                <a:cs typeface="Copse"/>
                <a:sym typeface="Copse"/>
              </a:rPr>
              <a:t>ficaram </a:t>
            </a:r>
            <a:r>
              <a:rPr lang="pt-BR" dirty="0">
                <a:latin typeface="Copse"/>
                <a:ea typeface="Copse"/>
                <a:cs typeface="Copse"/>
                <a:sym typeface="Copse"/>
              </a:rPr>
              <a:t>as bancadas após as eleições de 2018: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06812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A Câmara dos Deputados será composta por 513 deputados federais de 30 partidos diferentes. PT e PSL elegeram o maior número de representantes. A bancada do PT terá 56 deputados e a do PSL, 52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PMDB foi o que mais perdeu cadeiras: caiu de 66 eleitos em 2014 para 34 eleitos em 2018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PSL foi o mais ganhou cadeiras: foram 52 deputados eleitos agora, contra 1 em 2014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Menos da metade dos deputados conseguiu se reeleger, ou seja 240 dos 513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PSDB, que foi a 3ª maior bancada eleita em 2014, caiu para 9º</a:t>
            </a:r>
            <a:endParaRPr lang="pt-BR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80104"/>
            <a:ext cx="903383" cy="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65" y="92485"/>
            <a:ext cx="8832300" cy="572700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Câmara dos Deputados</a:t>
            </a:r>
            <a:r>
              <a:rPr lang="pt-BR" sz="2400" dirty="0" smtClean="0">
                <a:latin typeface="Copse"/>
                <a:ea typeface="Copse"/>
                <a:cs typeface="Copse"/>
                <a:sym typeface="Copse"/>
              </a:rPr>
              <a:t>: como ficarão as bancadas após as eleições de 2018: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4070" t="21876" r="33939" b="7656"/>
          <a:stretch/>
        </p:blipFill>
        <p:spPr>
          <a:xfrm>
            <a:off x="99151" y="1014711"/>
            <a:ext cx="5387248" cy="39965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5666" t="22500" r="34188" b="4844"/>
          <a:stretch/>
        </p:blipFill>
        <p:spPr>
          <a:xfrm>
            <a:off x="5695721" y="1945578"/>
            <a:ext cx="3360144" cy="306571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695721" y="1422358"/>
            <a:ext cx="321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pse"/>
                <a:ea typeface="Copse"/>
                <a:cs typeface="Copse"/>
                <a:sym typeface="Copse"/>
              </a:rPr>
              <a:t>Como eram antes das eleições de 2018: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714" y="4338758"/>
            <a:ext cx="90228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/>
          <p:cNvSpPr txBox="1">
            <a:spLocks noGrp="1"/>
          </p:cNvSpPr>
          <p:nvPr>
            <p:ph type="title"/>
          </p:nvPr>
        </p:nvSpPr>
        <p:spPr>
          <a:xfrm>
            <a:off x="340475" y="165775"/>
            <a:ext cx="79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Copse"/>
                <a:ea typeface="Copse"/>
                <a:cs typeface="Copse"/>
                <a:sym typeface="Copse"/>
              </a:rPr>
              <a:t>DEPUTADOS FEDERAIS ELEITOS (2019-2022)</a:t>
            </a:r>
            <a:endParaRPr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2584225" y="807525"/>
            <a:ext cx="2232000" cy="3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j-lt"/>
              </a:rPr>
              <a:t>AMAPÁ (AP)</a:t>
            </a:r>
            <a:endParaRPr b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Acácio Favacho </a:t>
            </a:r>
            <a:r>
              <a:rPr lang="pt-BR" sz="1200" dirty="0" smtClean="0">
                <a:latin typeface="Garamond" panose="02020404030301010803" pitchFamily="18" charset="0"/>
              </a:rPr>
              <a:t>- PROS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Andre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Abdon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smtClean="0">
                <a:latin typeface="Garamond" panose="02020404030301010803" pitchFamily="18" charset="0"/>
              </a:rPr>
              <a:t>- PP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Aline Gurgel </a:t>
            </a:r>
            <a:r>
              <a:rPr lang="pt-BR" sz="1200" dirty="0" smtClean="0">
                <a:latin typeface="Garamond" panose="02020404030301010803" pitchFamily="18" charset="0"/>
              </a:rPr>
              <a:t>- PRB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Camilo Capiberibe </a:t>
            </a:r>
            <a:r>
              <a:rPr lang="pt-BR" sz="1200" dirty="0" smtClean="0">
                <a:latin typeface="Garamond" panose="02020404030301010803" pitchFamily="18" charset="0"/>
              </a:rPr>
              <a:t>- PSB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Leda </a:t>
            </a:r>
            <a:r>
              <a:rPr lang="pt-BR" sz="1200" dirty="0" err="1">
                <a:latin typeface="Garamond" panose="02020404030301010803" pitchFamily="18" charset="0"/>
              </a:rPr>
              <a:t>Sadala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smtClean="0">
                <a:latin typeface="Garamond" panose="02020404030301010803" pitchFamily="18" charset="0"/>
              </a:rPr>
              <a:t>- AVANTE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Luiz Carlos </a:t>
            </a:r>
            <a:r>
              <a:rPr lang="pt-BR" sz="1200" dirty="0" smtClean="0">
                <a:latin typeface="Garamond" panose="02020404030301010803" pitchFamily="18" charset="0"/>
              </a:rPr>
              <a:t>- PSDB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Professora </a:t>
            </a:r>
            <a:r>
              <a:rPr lang="pt-BR" sz="1200" dirty="0" err="1">
                <a:latin typeface="Garamond" panose="02020404030301010803" pitchFamily="18" charset="0"/>
              </a:rPr>
              <a:t>Marcivania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smtClean="0">
                <a:latin typeface="Garamond" panose="02020404030301010803" pitchFamily="18" charset="0"/>
              </a:rPr>
              <a:t>- PC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Vinícius </a:t>
            </a:r>
            <a:r>
              <a:rPr lang="pt-BR" sz="1200" dirty="0" smtClean="0">
                <a:latin typeface="Garamond" panose="02020404030301010803" pitchFamily="18" charset="0"/>
              </a:rPr>
              <a:t>- PR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 smtClean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latin typeface="+mj-lt"/>
              </a:rPr>
              <a:t>AMAZONAS </a:t>
            </a:r>
            <a:r>
              <a:rPr lang="pt-BR" b="1" dirty="0">
                <a:latin typeface="+mj-lt"/>
              </a:rPr>
              <a:t>(AM</a:t>
            </a:r>
            <a:r>
              <a:rPr lang="pt-BR" b="1" dirty="0" smtClean="0">
                <a:latin typeface="+mj-lt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latin typeface="Garamond" panose="02020404030301010803" pitchFamily="18" charset="0"/>
              </a:rPr>
              <a:t>Atila Lins – PP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latin typeface="Garamond" panose="02020404030301010803" pitchFamily="18" charset="0"/>
              </a:rPr>
              <a:t>Bosco Saraiva – SD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latin typeface="Garamond" panose="02020404030301010803" pitchFamily="18" charset="0"/>
              </a:rPr>
              <a:t>Capitão Alberto Neto – PRB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latin typeface="Garamond" panose="02020404030301010803" pitchFamily="18" charset="0"/>
              </a:rPr>
              <a:t>Delegado Pablo – PSL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latin typeface="Garamond" panose="02020404030301010803" pitchFamily="18" charset="0"/>
              </a:rPr>
              <a:t>José Ricardo – 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latin typeface="Garamond" panose="02020404030301010803" pitchFamily="18" charset="0"/>
              </a:rPr>
              <a:t>Marcelo Ramos – PR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latin typeface="Garamond" panose="02020404030301010803" pitchFamily="18" charset="0"/>
              </a:rPr>
              <a:t>Sidney Leite – PSD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 smtClean="0">
                <a:latin typeface="Garamond" panose="02020404030301010803" pitchFamily="18" charset="0"/>
              </a:rPr>
              <a:t>Silmas</a:t>
            </a:r>
            <a:r>
              <a:rPr lang="pt-BR" sz="1200" dirty="0" smtClean="0">
                <a:latin typeface="Garamond" panose="02020404030301010803" pitchFamily="18" charset="0"/>
              </a:rPr>
              <a:t> Câmara - PRB</a:t>
            </a:r>
            <a:endParaRPr sz="1200" dirty="0">
              <a:latin typeface="Garamond" panose="02020404030301010803" pitchFamily="18" charset="0"/>
            </a:endParaRPr>
          </a:p>
        </p:txBody>
      </p:sp>
      <p:sp>
        <p:nvSpPr>
          <p:cNvPr id="348" name="Google Shape;348;p42"/>
          <p:cNvSpPr txBox="1"/>
          <p:nvPr/>
        </p:nvSpPr>
        <p:spPr>
          <a:xfrm>
            <a:off x="5067628" y="713666"/>
            <a:ext cx="2232000" cy="3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BAHIA (BA)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49" name="Google Shape;349;p42"/>
          <p:cNvSpPr txBox="1"/>
          <p:nvPr/>
        </p:nvSpPr>
        <p:spPr>
          <a:xfrm>
            <a:off x="352225" y="842250"/>
            <a:ext cx="2232000" cy="1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j-lt"/>
              </a:rPr>
              <a:t>ACRE (AC)</a:t>
            </a:r>
            <a:endParaRPr b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Alan Rick – DEM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Dra. Vanda Milani – 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Flaviano Melo – MDB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Jéssica Sales – MDB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Jesus Sérgio – PDT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Mara Rocha – PSDB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Pastor Manuel Marcos – PRB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Perpetua Almeida – PC</a:t>
            </a:r>
            <a:endParaRPr sz="1200" dirty="0">
              <a:latin typeface="Garamond" panose="02020404030301010803" pitchFamily="18" charset="0"/>
            </a:endParaRPr>
          </a:p>
        </p:txBody>
      </p:sp>
      <p:sp>
        <p:nvSpPr>
          <p:cNvPr id="350" name="Google Shape;350;p42"/>
          <p:cNvSpPr txBox="1"/>
          <p:nvPr/>
        </p:nvSpPr>
        <p:spPr>
          <a:xfrm>
            <a:off x="391675" y="2818125"/>
            <a:ext cx="2153100" cy="1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j-lt"/>
              </a:rPr>
              <a:t>ALAGOAS (AL)</a:t>
            </a:r>
            <a:endParaRPr b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Arthur Lira – PP R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Isnaldo</a:t>
            </a:r>
            <a:r>
              <a:rPr lang="pt-BR" sz="1200" dirty="0">
                <a:latin typeface="Garamond" panose="02020404030301010803" pitchFamily="18" charset="0"/>
              </a:rPr>
              <a:t> Bulhões – MDB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Jhc</a:t>
            </a:r>
            <a:r>
              <a:rPr lang="pt-BR" sz="1200" dirty="0">
                <a:latin typeface="Garamond" panose="02020404030301010803" pitchFamily="18" charset="0"/>
              </a:rPr>
              <a:t> – PSB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Marx Beltrão – PSD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Nivaldo Albuquerque – PTB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Paulão –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Sérgio Toledo – PR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Severino </a:t>
            </a:r>
            <a:r>
              <a:rPr lang="pt-BR" sz="1200" dirty="0" err="1">
                <a:latin typeface="Garamond" panose="02020404030301010803" pitchFamily="18" charset="0"/>
              </a:rPr>
              <a:t>Pessôa</a:t>
            </a:r>
            <a:r>
              <a:rPr lang="pt-BR" sz="1200" dirty="0">
                <a:latin typeface="Garamond" panose="02020404030301010803" pitchFamily="18" charset="0"/>
              </a:rPr>
              <a:t> – PRB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Tereza Nelma – PSDB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68513" y="1125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00350"/>
              </p:ext>
            </p:extLst>
          </p:nvPr>
        </p:nvGraphicFramePr>
        <p:xfrm>
          <a:off x="5067628" y="1019012"/>
          <a:ext cx="1741487" cy="381012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Adolfo Viana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PSDB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Afonso Florence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PT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Alex Santana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PDT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Alice Portugal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PC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latin typeface="Garamond" panose="02020404030301010803" pitchFamily="18" charset="0"/>
                        </a:rPr>
                        <a:t>Antonio</a:t>
                      </a:r>
                      <a:r>
                        <a:rPr lang="pt-BR" sz="1200" dirty="0">
                          <a:latin typeface="Garamond" panose="02020404030301010803" pitchFamily="18" charset="0"/>
                        </a:rPr>
                        <a:t> Brito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PSD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Arthur Maia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DEM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Bacelar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PODE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Cacá Leão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PP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Caetano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PT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Claudio Cajado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PP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Daniel Almeida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PC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latin typeface="Garamond" panose="02020404030301010803" pitchFamily="18" charset="0"/>
                        </a:rPr>
                        <a:t>Elmar</a:t>
                      </a:r>
                      <a:r>
                        <a:rPr lang="pt-BR" sz="1200" dirty="0">
                          <a:latin typeface="Garamond" panose="02020404030301010803" pitchFamily="18" charset="0"/>
                        </a:rPr>
                        <a:t>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DEM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Felix Mendonça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PDT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Igor </a:t>
                      </a:r>
                      <a:r>
                        <a:rPr lang="pt-BR" sz="1200" dirty="0" err="1">
                          <a:latin typeface="Garamond" panose="02020404030301010803" pitchFamily="18" charset="0"/>
                        </a:rPr>
                        <a:t>Kannario</a:t>
                      </a:r>
                      <a:r>
                        <a:rPr lang="pt-BR" sz="1200" dirty="0">
                          <a:latin typeface="Garamond" panose="02020404030301010803" pitchFamily="18" charset="0"/>
                        </a:rPr>
                        <a:t>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PHS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João Bacelar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PR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João Roma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PRB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Jorge </a:t>
                      </a:r>
                      <a:r>
                        <a:rPr lang="pt-BR" sz="1200" dirty="0" err="1">
                          <a:latin typeface="Garamond" panose="02020404030301010803" pitchFamily="18" charset="0"/>
                        </a:rPr>
                        <a:t>Solla</a:t>
                      </a:r>
                      <a:r>
                        <a:rPr lang="pt-BR" sz="1200" dirty="0">
                          <a:latin typeface="Garamond" panose="02020404030301010803" pitchFamily="18" charset="0"/>
                        </a:rPr>
                        <a:t>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PT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José Nunes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PSD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Garamond" panose="02020404030301010803" pitchFamily="18" charset="0"/>
                        </a:rPr>
                        <a:t>Jose Rocha – </a:t>
                      </a:r>
                      <a:r>
                        <a:rPr lang="pt-BR" sz="1200" dirty="0" smtClean="0">
                          <a:latin typeface="Garamond" panose="02020404030301010803" pitchFamily="18" charset="0"/>
                        </a:rPr>
                        <a:t>PR</a:t>
                      </a:r>
                      <a:endParaRPr lang="pt-BR" sz="1200" dirty="0">
                        <a:latin typeface="Garamond" panose="02020404030301010803" pitchFamily="18" charset="0"/>
                      </a:endParaRPr>
                    </a:p>
                  </a:txBody>
                  <a:tcPr marL="21640" marR="21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640513" y="939484"/>
            <a:ext cx="228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dirty="0">
                <a:latin typeface="Garamond" panose="02020404030301010803" pitchFamily="18" charset="0"/>
              </a:rPr>
              <a:t>Josias Gomes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 err="1">
                <a:latin typeface="Garamond" panose="02020404030301010803" pitchFamily="18" charset="0"/>
              </a:rPr>
              <a:t>Leur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Lomanto</a:t>
            </a:r>
            <a:r>
              <a:rPr lang="pt-BR" sz="1200" dirty="0">
                <a:latin typeface="Garamond" panose="02020404030301010803" pitchFamily="18" charset="0"/>
              </a:rPr>
              <a:t> Jr – </a:t>
            </a:r>
            <a:r>
              <a:rPr lang="pt-BR" sz="1200" dirty="0" smtClean="0">
                <a:latin typeface="Garamond" panose="02020404030301010803" pitchFamily="18" charset="0"/>
              </a:rPr>
              <a:t>DEM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 err="1">
                <a:latin typeface="Garamond" panose="02020404030301010803" pitchFamily="18" charset="0"/>
              </a:rPr>
              <a:t>Lídice</a:t>
            </a:r>
            <a:r>
              <a:rPr lang="pt-BR" sz="1200" dirty="0">
                <a:latin typeface="Garamond" panose="02020404030301010803" pitchFamily="18" charset="0"/>
              </a:rPr>
              <a:t> da Mata – </a:t>
            </a:r>
            <a:r>
              <a:rPr lang="pt-BR" sz="1200" dirty="0" smtClean="0">
                <a:latin typeface="Garamond" panose="02020404030301010803" pitchFamily="18" charset="0"/>
              </a:rPr>
              <a:t>PSB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Marcelo Nilo – </a:t>
            </a:r>
            <a:r>
              <a:rPr lang="pt-BR" sz="1200" dirty="0" smtClean="0">
                <a:latin typeface="Garamond" panose="02020404030301010803" pitchFamily="18" charset="0"/>
              </a:rPr>
              <a:t>PSB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Marcio Marinho – </a:t>
            </a:r>
            <a:r>
              <a:rPr lang="pt-BR" sz="1200" dirty="0" smtClean="0">
                <a:latin typeface="Garamond" panose="02020404030301010803" pitchFamily="18" charset="0"/>
              </a:rPr>
              <a:t>PRB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Mário </a:t>
            </a:r>
            <a:r>
              <a:rPr lang="pt-BR" sz="1200" dirty="0" err="1">
                <a:latin typeface="Garamond" panose="02020404030301010803" pitchFamily="18" charset="0"/>
              </a:rPr>
              <a:t>Negromonte</a:t>
            </a:r>
            <a:r>
              <a:rPr lang="pt-BR" sz="1200" dirty="0">
                <a:latin typeface="Garamond" panose="02020404030301010803" pitchFamily="18" charset="0"/>
              </a:rPr>
              <a:t> Jr – </a:t>
            </a:r>
            <a:r>
              <a:rPr lang="pt-BR" sz="1200" dirty="0" smtClean="0">
                <a:latin typeface="Garamond" panose="02020404030301010803" pitchFamily="18" charset="0"/>
              </a:rPr>
              <a:t>PP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Otto Alencar Filho – </a:t>
            </a:r>
            <a:r>
              <a:rPr lang="pt-BR" sz="1200" dirty="0" smtClean="0">
                <a:latin typeface="Garamond" panose="02020404030301010803" pitchFamily="18" charset="0"/>
              </a:rPr>
              <a:t>PSD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Pastor </a:t>
            </a:r>
            <a:r>
              <a:rPr lang="pt-BR" sz="1200" dirty="0" err="1">
                <a:latin typeface="Garamond" panose="02020404030301010803" pitchFamily="18" charset="0"/>
              </a:rPr>
              <a:t>Abilio</a:t>
            </a:r>
            <a:r>
              <a:rPr lang="pt-BR" sz="1200" dirty="0">
                <a:latin typeface="Garamond" panose="02020404030301010803" pitchFamily="18" charset="0"/>
              </a:rPr>
              <a:t> Santana – </a:t>
            </a:r>
            <a:r>
              <a:rPr lang="pt-BR" sz="1200" dirty="0" smtClean="0">
                <a:latin typeface="Garamond" panose="02020404030301010803" pitchFamily="18" charset="0"/>
              </a:rPr>
              <a:t>PHS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Pastor Sargento </a:t>
            </a:r>
            <a:r>
              <a:rPr lang="pt-BR" sz="1200" dirty="0" err="1">
                <a:latin typeface="Garamond" panose="02020404030301010803" pitchFamily="18" charset="0"/>
              </a:rPr>
              <a:t>Isidório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AVANTE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Paulo </a:t>
            </a:r>
            <a:r>
              <a:rPr lang="pt-BR" sz="1200" dirty="0" err="1">
                <a:latin typeface="Garamond" panose="02020404030301010803" pitchFamily="18" charset="0"/>
              </a:rPr>
              <a:t>Azi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DEM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Pelegrino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Prof. Dayane Pimentel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Raimundo Costa – </a:t>
            </a:r>
            <a:r>
              <a:rPr lang="pt-BR" sz="1200" dirty="0" smtClean="0">
                <a:latin typeface="Garamond" panose="02020404030301010803" pitchFamily="18" charset="0"/>
              </a:rPr>
              <a:t>PRP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Ronaldo </a:t>
            </a:r>
            <a:r>
              <a:rPr lang="pt-BR" sz="1200" dirty="0" err="1">
                <a:latin typeface="Garamond" panose="02020404030301010803" pitchFamily="18" charset="0"/>
              </a:rPr>
              <a:t>Carletto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PP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Sérgio Brito – </a:t>
            </a:r>
            <a:r>
              <a:rPr lang="pt-BR" sz="1200" dirty="0" smtClean="0">
                <a:latin typeface="Garamond" panose="02020404030301010803" pitchFamily="18" charset="0"/>
              </a:rPr>
              <a:t>PSD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Tito – </a:t>
            </a:r>
            <a:r>
              <a:rPr lang="pt-BR" sz="1200" dirty="0" smtClean="0">
                <a:latin typeface="Garamond" panose="02020404030301010803" pitchFamily="18" charset="0"/>
              </a:rPr>
              <a:t>AVANTE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 err="1">
                <a:latin typeface="Garamond" panose="02020404030301010803" pitchFamily="18" charset="0"/>
              </a:rPr>
              <a:t>Uldúrico</a:t>
            </a:r>
            <a:r>
              <a:rPr lang="pt-BR" sz="1200" dirty="0">
                <a:latin typeface="Garamond" panose="02020404030301010803" pitchFamily="18" charset="0"/>
              </a:rPr>
              <a:t> Júnior – </a:t>
            </a:r>
            <a:r>
              <a:rPr lang="pt-BR" sz="1200" dirty="0" smtClean="0">
                <a:latin typeface="Garamond" panose="02020404030301010803" pitchFamily="18" charset="0"/>
              </a:rPr>
              <a:t>PPL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Valmir Assunção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 err="1">
                <a:latin typeface="Garamond" panose="02020404030301010803" pitchFamily="18" charset="0"/>
              </a:rPr>
              <a:t>Waldenor</a:t>
            </a:r>
            <a:r>
              <a:rPr lang="pt-BR" sz="1200" dirty="0">
                <a:latin typeface="Garamond" panose="02020404030301010803" pitchFamily="18" charset="0"/>
              </a:rPr>
              <a:t> Pereira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endParaRPr lang="pt-BR" sz="1200" dirty="0">
              <a:latin typeface="Garamond" panose="02020404030301010803" pitchFamily="18" charset="0"/>
            </a:endParaRPr>
          </a:p>
          <a:p>
            <a:pPr fontAlgn="b"/>
            <a:r>
              <a:rPr lang="pt-BR" sz="1200" dirty="0">
                <a:latin typeface="Garamond" panose="02020404030301010803" pitchFamily="18" charset="0"/>
              </a:rPr>
              <a:t>Zé Neto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endParaRPr lang="pt-BR" sz="1200" dirty="0">
              <a:latin typeface="Garamond" panose="02020404030301010803" pitchFamily="18" charset="0"/>
            </a:endParaRPr>
          </a:p>
          <a:p>
            <a:endParaRPr lang="pt-BR" sz="1200" dirty="0"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80104"/>
            <a:ext cx="903383" cy="8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 txBox="1"/>
          <p:nvPr/>
        </p:nvSpPr>
        <p:spPr>
          <a:xfrm>
            <a:off x="423025" y="540500"/>
            <a:ext cx="2462700" cy="3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+mj-lt"/>
              </a:rPr>
              <a:t>DISTRITO FEDERAL (DF)</a:t>
            </a:r>
            <a:endParaRPr b="1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Bia </a:t>
            </a:r>
            <a:r>
              <a:rPr lang="pt-BR" sz="1200" dirty="0" err="1">
                <a:solidFill>
                  <a:schemeClr val="dk1"/>
                </a:solidFill>
                <a:latin typeface="Garamond" panose="02020404030301010803" pitchFamily="18" charset="0"/>
              </a:rPr>
              <a:t>Kicis</a:t>
            </a: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 - PRB</a:t>
            </a:r>
            <a:endParaRPr sz="1200" dirty="0">
              <a:solidFill>
                <a:schemeClr val="dk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Celina Leão - PP</a:t>
            </a:r>
            <a:endParaRPr sz="1200" dirty="0">
              <a:solidFill>
                <a:schemeClr val="dk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Erika </a:t>
            </a:r>
            <a:r>
              <a:rPr lang="pt-BR" sz="1200" dirty="0" err="1">
                <a:solidFill>
                  <a:schemeClr val="dk1"/>
                </a:solidFill>
                <a:latin typeface="Garamond" panose="02020404030301010803" pitchFamily="18" charset="0"/>
              </a:rPr>
              <a:t>Kokay</a:t>
            </a: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 - PT</a:t>
            </a:r>
            <a:endParaRPr sz="1200" dirty="0">
              <a:solidFill>
                <a:schemeClr val="dk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Flavia Arruda - PR</a:t>
            </a:r>
            <a:endParaRPr sz="1200" dirty="0">
              <a:solidFill>
                <a:schemeClr val="dk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solidFill>
                  <a:schemeClr val="dk1"/>
                </a:solidFill>
                <a:latin typeface="Garamond" panose="02020404030301010803" pitchFamily="18" charset="0"/>
              </a:rPr>
              <a:t>Julio</a:t>
            </a: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 Cesar - PRB</a:t>
            </a:r>
            <a:endParaRPr sz="1200" dirty="0">
              <a:solidFill>
                <a:schemeClr val="dk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Luiz Miranda - DEM</a:t>
            </a:r>
            <a:endParaRPr sz="1200" dirty="0">
              <a:solidFill>
                <a:schemeClr val="dk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Paula Belmonte - PPS</a:t>
            </a:r>
            <a:endParaRPr sz="1200" dirty="0">
              <a:solidFill>
                <a:schemeClr val="dk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Garamond" panose="02020404030301010803" pitchFamily="18" charset="0"/>
              </a:rPr>
              <a:t>Professor Israel - PV</a:t>
            </a:r>
            <a:endParaRPr sz="1200" dirty="0">
              <a:solidFill>
                <a:schemeClr val="dk1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</a:rPr>
              <a:t>ESPÍRITO SANTO (ES)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Amaro Neto – PRB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Da Vitoria – PPS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Dra. Soraya </a:t>
            </a:r>
            <a:r>
              <a:rPr lang="pt-BR" sz="1200" dirty="0" err="1">
                <a:latin typeface="Garamond" panose="02020404030301010803" pitchFamily="18" charset="0"/>
              </a:rPr>
              <a:t>Manato</a:t>
            </a:r>
            <a:r>
              <a:rPr lang="pt-BR" sz="1200" dirty="0">
                <a:latin typeface="Garamond" panose="02020404030301010803" pitchFamily="18" charset="0"/>
              </a:rPr>
              <a:t> – PSL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Evair de Melo – PP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Felipe </a:t>
            </a:r>
            <a:r>
              <a:rPr lang="pt-BR" sz="1200" dirty="0" err="1">
                <a:latin typeface="Garamond" panose="02020404030301010803" pitchFamily="18" charset="0"/>
              </a:rPr>
              <a:t>Rigoni</a:t>
            </a:r>
            <a:r>
              <a:rPr lang="pt-BR" sz="1200" dirty="0">
                <a:latin typeface="Garamond" panose="02020404030301010803" pitchFamily="18" charset="0"/>
              </a:rPr>
              <a:t> – PSB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 err="1">
                <a:latin typeface="Garamond" panose="02020404030301010803" pitchFamily="18" charset="0"/>
              </a:rPr>
              <a:t>Foletto</a:t>
            </a:r>
            <a:r>
              <a:rPr lang="pt-BR" sz="1200" dirty="0">
                <a:latin typeface="Garamond" panose="02020404030301010803" pitchFamily="18" charset="0"/>
              </a:rPr>
              <a:t> – PSB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Helder Salomão – PT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 err="1">
                <a:latin typeface="Garamond" panose="02020404030301010803" pitchFamily="18" charset="0"/>
              </a:rPr>
              <a:t>Lauriete</a:t>
            </a:r>
            <a:r>
              <a:rPr lang="pt-BR" sz="1200" dirty="0">
                <a:latin typeface="Garamond" panose="02020404030301010803" pitchFamily="18" charset="0"/>
              </a:rPr>
              <a:t> – PR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Norma </a:t>
            </a:r>
            <a:r>
              <a:rPr lang="pt-BR" sz="1200" dirty="0" err="1">
                <a:latin typeface="Garamond" panose="02020404030301010803" pitchFamily="18" charset="0"/>
              </a:rPr>
              <a:t>Ayub</a:t>
            </a:r>
            <a:r>
              <a:rPr lang="pt-BR" sz="1200" dirty="0">
                <a:latin typeface="Garamond" panose="02020404030301010803" pitchFamily="18" charset="0"/>
              </a:rPr>
              <a:t> – DEM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Sergio Vidigal – PDT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3360600" y="363950"/>
            <a:ext cx="2180400" cy="3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GOIÁS (GO)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Adriano do </a:t>
            </a:r>
            <a:r>
              <a:rPr lang="pt-BR" sz="1200" dirty="0" err="1">
                <a:latin typeface="Garamond" panose="02020404030301010803" pitchFamily="18" charset="0"/>
              </a:rPr>
              <a:t>Baldy</a:t>
            </a:r>
            <a:r>
              <a:rPr lang="pt-BR" sz="1200" dirty="0">
                <a:latin typeface="Garamond" panose="02020404030301010803" pitchFamily="18" charset="0"/>
              </a:rPr>
              <a:t> – PP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Alcides Rodrigues – PRP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Célio Silveira – PSDB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Delegado Waldir – PSL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Dr. Zacarias Calil – DEM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Elias Vaz – PSB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Flavia Morais – PDT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Francisco Jr – PSD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err="1">
                <a:latin typeface="Garamond" panose="02020404030301010803" pitchFamily="18" charset="0"/>
              </a:rPr>
              <a:t>Glaustin</a:t>
            </a:r>
            <a:r>
              <a:rPr lang="pt-BR" sz="1200" dirty="0">
                <a:latin typeface="Garamond" panose="02020404030301010803" pitchFamily="18" charset="0"/>
              </a:rPr>
              <a:t> da </a:t>
            </a:r>
            <a:r>
              <a:rPr lang="pt-BR" sz="1200" dirty="0" err="1">
                <a:latin typeface="Garamond" panose="02020404030301010803" pitchFamily="18" charset="0"/>
              </a:rPr>
              <a:t>Fokus</a:t>
            </a:r>
            <a:r>
              <a:rPr lang="pt-BR" sz="1200" dirty="0">
                <a:latin typeface="Garamond" panose="02020404030301010803" pitchFamily="18" charset="0"/>
              </a:rPr>
              <a:t> – PSC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João Campos – PRB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José </a:t>
            </a:r>
            <a:r>
              <a:rPr lang="pt-BR" sz="1200" dirty="0" err="1">
                <a:latin typeface="Garamond" panose="02020404030301010803" pitchFamily="18" charset="0"/>
              </a:rPr>
              <a:t>Nelto</a:t>
            </a:r>
            <a:r>
              <a:rPr lang="pt-BR" sz="1200" dirty="0">
                <a:latin typeface="Garamond" panose="02020404030301010803" pitchFamily="18" charset="0"/>
              </a:rPr>
              <a:t> – PODE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Lucas Vergílio – 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Magda </a:t>
            </a:r>
            <a:r>
              <a:rPr lang="pt-BR" sz="1200" dirty="0" err="1">
                <a:latin typeface="Garamond" panose="02020404030301010803" pitchFamily="18" charset="0"/>
              </a:rPr>
              <a:t>Mofatto</a:t>
            </a:r>
            <a:r>
              <a:rPr lang="pt-BR" sz="1200" dirty="0">
                <a:latin typeface="Garamond" panose="02020404030301010803" pitchFamily="18" charset="0"/>
              </a:rPr>
              <a:t> – PR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Major Vitor Hugo – PSL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Professor Alcides – PP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Rubens Otoni –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Zé Mario – DEM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highlight>
                <a:srgbClr val="F9F9F9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43"/>
          <p:cNvSpPr txBox="1"/>
          <p:nvPr/>
        </p:nvSpPr>
        <p:spPr>
          <a:xfrm>
            <a:off x="5857350" y="363950"/>
            <a:ext cx="2693700" cy="3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MATO GROSSO DO SUL (MS)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Beto Pereira – PSDB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Dagoberto – PDT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Dr. Luiz Ovando – PSL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Fabio </a:t>
            </a:r>
            <a:r>
              <a:rPr lang="pt-BR" sz="1200" dirty="0" err="1">
                <a:latin typeface="Garamond" panose="02020404030301010803" pitchFamily="18" charset="0"/>
              </a:rPr>
              <a:t>Trad</a:t>
            </a:r>
            <a:r>
              <a:rPr lang="pt-BR" sz="1200" dirty="0">
                <a:latin typeface="Garamond" panose="02020404030301010803" pitchFamily="18" charset="0"/>
              </a:rPr>
              <a:t> – PSD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Rose Modesto – PSDB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Tereza Cristina – DEM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Tio </a:t>
            </a:r>
            <a:r>
              <a:rPr lang="pt-BR" sz="1200" dirty="0" err="1">
                <a:latin typeface="Garamond" panose="02020404030301010803" pitchFamily="18" charset="0"/>
              </a:rPr>
              <a:t>Trutis</a:t>
            </a:r>
            <a:r>
              <a:rPr lang="pt-BR" sz="1200" dirty="0">
                <a:latin typeface="Garamond" panose="02020404030301010803" pitchFamily="18" charset="0"/>
              </a:rPr>
              <a:t> – PSL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Vander </a:t>
            </a:r>
            <a:r>
              <a:rPr lang="pt-BR" sz="1200" dirty="0" err="1">
                <a:latin typeface="Garamond" panose="02020404030301010803" pitchFamily="18" charset="0"/>
              </a:rPr>
              <a:t>Loubet</a:t>
            </a:r>
            <a:r>
              <a:rPr lang="pt-BR" sz="1200" dirty="0">
                <a:latin typeface="Garamond" panose="02020404030301010803" pitchFamily="18" charset="0"/>
              </a:rPr>
              <a:t> –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highlight>
                <a:srgbClr val="F9F9F9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58" name="Google Shape;358;p43"/>
          <p:cNvSpPr txBox="1"/>
          <p:nvPr/>
        </p:nvSpPr>
        <p:spPr>
          <a:xfrm>
            <a:off x="5765625" y="2572150"/>
            <a:ext cx="2629500" cy="21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MATO GROSSO (MT)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Carlos Bezerra – MDB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Juarez Costa – MDB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err="1">
                <a:latin typeface="Garamond" panose="02020404030301010803" pitchFamily="18" charset="0"/>
              </a:rPr>
              <a:t>Emanuelzinho</a:t>
            </a:r>
            <a:r>
              <a:rPr lang="pt-BR" sz="1200" dirty="0">
                <a:latin typeface="Garamond" panose="02020404030301010803" pitchFamily="18" charset="0"/>
              </a:rPr>
              <a:t> – PTB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Professora Rosa Neide –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Dr</a:t>
            </a:r>
            <a:r>
              <a:rPr lang="pt-BR" sz="1200" dirty="0">
                <a:latin typeface="Garamond" panose="02020404030301010803" pitchFamily="18" charset="0"/>
              </a:rPr>
              <a:t> Leonardo – 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Nelson Barbudo – PSL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Jose Medeiros – PODE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Neri Geller – PP</a:t>
            </a:r>
            <a:endParaRPr sz="1200" dirty="0">
              <a:latin typeface="Garamond" panose="02020404030301010803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69087"/>
            <a:ext cx="903383" cy="8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/>
          <p:nvPr/>
        </p:nvSpPr>
        <p:spPr>
          <a:xfrm>
            <a:off x="312025" y="142350"/>
            <a:ext cx="2621676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j-lt"/>
              </a:rPr>
              <a:t>MINAS GERAIS (MG</a:t>
            </a:r>
            <a:r>
              <a:rPr lang="pt-BR" b="1" dirty="0" smtClean="0">
                <a:latin typeface="+mj-lt"/>
              </a:rPr>
              <a:t>)</a:t>
            </a:r>
          </a:p>
          <a:p>
            <a:r>
              <a:rPr lang="pt-BR" sz="1100" dirty="0">
                <a:latin typeface="Garamond" panose="02020404030301010803" pitchFamily="18" charset="0"/>
              </a:rPr>
              <a:t>	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Aécio Neves – </a:t>
            </a:r>
            <a:r>
              <a:rPr lang="pt-BR" sz="1200" dirty="0" smtClean="0">
                <a:latin typeface="Garamond" panose="02020404030301010803" pitchFamily="18" charset="0"/>
              </a:rPr>
              <a:t>PSDB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Alê</a:t>
            </a:r>
            <a:r>
              <a:rPr lang="pt-BR" sz="1200" dirty="0">
                <a:latin typeface="Garamond" panose="02020404030301010803" pitchFamily="18" charset="0"/>
              </a:rPr>
              <a:t> Silva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Andre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Janones</a:t>
            </a:r>
            <a:r>
              <a:rPr lang="pt-BR" sz="1200" dirty="0">
                <a:latin typeface="Garamond" panose="02020404030301010803" pitchFamily="18" charset="0"/>
              </a:rPr>
              <a:t> – AVANTE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Aurea Carolina – </a:t>
            </a:r>
            <a:r>
              <a:rPr lang="pt-BR" sz="1200" dirty="0" smtClean="0">
                <a:latin typeface="Garamond" panose="02020404030301010803" pitchFamily="18" charset="0"/>
              </a:rPr>
              <a:t>PSOL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Bilac Pinto – </a:t>
            </a:r>
            <a:r>
              <a:rPr lang="pt-BR" sz="1200" dirty="0" smtClean="0">
                <a:latin typeface="Garamond" panose="02020404030301010803" pitchFamily="18" charset="0"/>
              </a:rPr>
              <a:t>DEM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Cabo </a:t>
            </a:r>
            <a:r>
              <a:rPr lang="pt-BR" sz="1200" dirty="0" err="1">
                <a:latin typeface="Garamond" panose="02020404030301010803" pitchFamily="18" charset="0"/>
              </a:rPr>
              <a:t>Junio</a:t>
            </a:r>
            <a:r>
              <a:rPr lang="pt-BR" sz="1200" dirty="0">
                <a:latin typeface="Garamond" panose="02020404030301010803" pitchFamily="18" charset="0"/>
              </a:rPr>
              <a:t> Amaral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Charlles</a:t>
            </a:r>
            <a:r>
              <a:rPr lang="pt-BR" sz="1200" dirty="0">
                <a:latin typeface="Garamond" panose="02020404030301010803" pitchFamily="18" charset="0"/>
              </a:rPr>
              <a:t> Evangelista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Delegado Marcelo Freitas – PSL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Diego Andrade – </a:t>
            </a:r>
            <a:r>
              <a:rPr lang="pt-BR" sz="1200" dirty="0" smtClean="0">
                <a:latin typeface="Garamond" panose="02020404030301010803" pitchFamily="18" charset="0"/>
              </a:rPr>
              <a:t>PSD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Dimas Fabiano – </a:t>
            </a:r>
            <a:r>
              <a:rPr lang="pt-BR" sz="1200" dirty="0" smtClean="0">
                <a:latin typeface="Garamond" panose="02020404030301010803" pitchFamily="18" charset="0"/>
              </a:rPr>
              <a:t>PP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Domingos Sávio – </a:t>
            </a:r>
            <a:r>
              <a:rPr lang="pt-BR" sz="1200" dirty="0" smtClean="0">
                <a:latin typeface="Garamond" panose="02020404030301010803" pitchFamily="18" charset="0"/>
              </a:rPr>
              <a:t>PSDB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 smtClean="0">
                <a:latin typeface="Garamond" panose="02020404030301010803" pitchFamily="18" charset="0"/>
              </a:rPr>
              <a:t>Doutor </a:t>
            </a:r>
            <a:r>
              <a:rPr lang="pt-BR" sz="1200" dirty="0">
                <a:latin typeface="Garamond" panose="02020404030301010803" pitchFamily="18" charset="0"/>
              </a:rPr>
              <a:t>Frederico – </a:t>
            </a:r>
            <a:r>
              <a:rPr lang="pt-BR" sz="1200" dirty="0" smtClean="0">
                <a:latin typeface="Garamond" panose="02020404030301010803" pitchFamily="18" charset="0"/>
              </a:rPr>
              <a:t>PATRI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Dr. Mário Heringer – </a:t>
            </a:r>
            <a:r>
              <a:rPr lang="pt-BR" sz="1200" dirty="0" smtClean="0">
                <a:latin typeface="Garamond" panose="02020404030301010803" pitchFamily="18" charset="0"/>
              </a:rPr>
              <a:t>PDT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Eduardo Barbosa – </a:t>
            </a:r>
            <a:r>
              <a:rPr lang="pt-BR" sz="1200" dirty="0" smtClean="0">
                <a:latin typeface="Garamond" panose="02020404030301010803" pitchFamily="18" charset="0"/>
              </a:rPr>
              <a:t>PSDB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Emidinho</a:t>
            </a:r>
            <a:r>
              <a:rPr lang="pt-BR" sz="1200" dirty="0">
                <a:latin typeface="Garamond" panose="02020404030301010803" pitchFamily="18" charset="0"/>
              </a:rPr>
              <a:t> Madeira – </a:t>
            </a:r>
            <a:r>
              <a:rPr lang="pt-BR" sz="1200" dirty="0" smtClean="0">
                <a:latin typeface="Garamond" panose="02020404030301010803" pitchFamily="18" charset="0"/>
              </a:rPr>
              <a:t>PSB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Eros </a:t>
            </a:r>
            <a:r>
              <a:rPr lang="pt-BR" sz="1200" dirty="0" err="1">
                <a:latin typeface="Garamond" panose="02020404030301010803" pitchFamily="18" charset="0"/>
              </a:rPr>
              <a:t>Biondini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PROS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 smtClean="0">
                <a:latin typeface="Garamond" panose="02020404030301010803" pitchFamily="18" charset="0"/>
              </a:rPr>
              <a:t>Euclydes </a:t>
            </a:r>
            <a:r>
              <a:rPr lang="pt-BR" sz="1200" dirty="0" err="1">
                <a:latin typeface="Garamond" panose="02020404030301010803" pitchFamily="18" charset="0"/>
              </a:rPr>
              <a:t>Pettersen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PSC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Fabio Ramalho – </a:t>
            </a:r>
            <a:r>
              <a:rPr lang="pt-BR" sz="1200" dirty="0" smtClean="0">
                <a:latin typeface="Garamond" panose="02020404030301010803" pitchFamily="18" charset="0"/>
              </a:rPr>
              <a:t>MDB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Franco </a:t>
            </a:r>
            <a:r>
              <a:rPr lang="pt-BR" sz="1200" dirty="0" err="1">
                <a:latin typeface="Garamond" panose="02020404030301010803" pitchFamily="18" charset="0"/>
              </a:rPr>
              <a:t>Cartafina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PHS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Fred Costa – </a:t>
            </a:r>
            <a:r>
              <a:rPr lang="pt-BR" sz="1200" dirty="0" smtClean="0">
                <a:latin typeface="Garamond" panose="02020404030301010803" pitchFamily="18" charset="0"/>
              </a:rPr>
              <a:t>PATRI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Gilberto </a:t>
            </a:r>
            <a:r>
              <a:rPr lang="pt-BR" sz="1200" dirty="0" err="1">
                <a:latin typeface="Garamond" panose="02020404030301010803" pitchFamily="18" charset="0"/>
              </a:rPr>
              <a:t>Abramo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PRB</a:t>
            </a:r>
            <a:r>
              <a:rPr lang="pt-BR" sz="1200" dirty="0">
                <a:latin typeface="Garamond" panose="02020404030301010803" pitchFamily="18" charset="0"/>
              </a:rPr>
              <a:t>		</a:t>
            </a:r>
          </a:p>
          <a:p>
            <a:endParaRPr lang="pt-BR" sz="1100" dirty="0">
              <a:latin typeface="Garamond" panose="02020404030301010803" pitchFamily="18" charset="0"/>
            </a:endParaRPr>
          </a:p>
          <a:p>
            <a:r>
              <a:rPr lang="pt-BR" sz="1100" dirty="0">
                <a:latin typeface="Garamond" panose="02020404030301010803" pitchFamily="18" charset="0"/>
              </a:rPr>
              <a:t> </a:t>
            </a:r>
          </a:p>
          <a:p>
            <a:r>
              <a:rPr lang="pt-BR" sz="1100" dirty="0">
                <a:latin typeface="Garamond" panose="02020404030301010803" pitchFamily="18" charset="0"/>
              </a:rPr>
              <a:t> </a:t>
            </a:r>
          </a:p>
          <a:p>
            <a:r>
              <a:rPr lang="pt-BR" sz="1100" dirty="0">
                <a:latin typeface="Garamond" panose="02020404030301010803" pitchFamily="18" charset="0"/>
              </a:rPr>
              <a:t> </a:t>
            </a:r>
          </a:p>
          <a:p>
            <a:r>
              <a:rPr lang="pt-BR" sz="1100" dirty="0">
                <a:latin typeface="Garamond" panose="02020404030301010803" pitchFamily="18" charset="0"/>
              </a:rPr>
              <a:t> </a:t>
            </a:r>
          </a:p>
          <a:p>
            <a:r>
              <a:rPr lang="pt-BR" sz="1100" dirty="0">
                <a:latin typeface="Garamond" panose="02020404030301010803" pitchFamily="18" charset="0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Garamond" panose="02020404030301010803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33701" y="561975"/>
            <a:ext cx="2524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latin typeface="Garamond" panose="02020404030301010803" pitchFamily="18" charset="0"/>
              </a:rPr>
              <a:t>Greyce</a:t>
            </a:r>
            <a:r>
              <a:rPr lang="pt-BR" sz="1200" dirty="0">
                <a:latin typeface="Garamond" panose="02020404030301010803" pitchFamily="18" charset="0"/>
              </a:rPr>
              <a:t> Elias – AVANTE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Hercílio Coelho Diniz – </a:t>
            </a:r>
            <a:r>
              <a:rPr lang="pt-BR" sz="1200" dirty="0" smtClean="0">
                <a:latin typeface="Garamond" panose="02020404030301010803" pitchFamily="18" charset="0"/>
              </a:rPr>
              <a:t>MDB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Igor Timo – PODE 	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Julio</a:t>
            </a:r>
            <a:r>
              <a:rPr lang="pt-BR" sz="1200" dirty="0">
                <a:latin typeface="Garamond" panose="02020404030301010803" pitchFamily="18" charset="0"/>
              </a:rPr>
              <a:t> Delgado – PSB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Lafayette Andrada – PRB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Léo Motta – PSL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Leonardo Monteiro – PT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Lincoln Portela – PR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Lucas Gonzalez – NOVO 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Luis</a:t>
            </a:r>
            <a:r>
              <a:rPr lang="pt-BR" sz="1200" dirty="0">
                <a:latin typeface="Garamond" panose="02020404030301010803" pitchFamily="18" charset="0"/>
              </a:rPr>
              <a:t> Tibe – AVANTE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Marcelo Aro – PHS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Margarida Salomão – PT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Marcelo </a:t>
            </a:r>
            <a:r>
              <a:rPr lang="pt-BR" sz="1200" dirty="0" err="1">
                <a:latin typeface="Garamond" panose="02020404030301010803" pitchFamily="18" charset="0"/>
              </a:rPr>
              <a:t>Alvaro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Antonio</a:t>
            </a:r>
            <a:r>
              <a:rPr lang="pt-BR" sz="1200" dirty="0">
                <a:latin typeface="Garamond" panose="02020404030301010803" pitchFamily="18" charset="0"/>
              </a:rPr>
              <a:t> – PSL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Mauro Lopes – MDB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Misael Varella – PSD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Newton Cardoso Jr – MDB </a:t>
            </a:r>
            <a:r>
              <a:rPr lang="pt-BR" sz="1200" dirty="0" smtClean="0">
                <a:latin typeface="Garamond" panose="02020404030301010803" pitchFamily="18" charset="0"/>
              </a:rPr>
              <a:t>R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Odair Cunha – PT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Padre João – PT 	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Patrus</a:t>
            </a:r>
            <a:r>
              <a:rPr lang="pt-BR" sz="1200" dirty="0">
                <a:latin typeface="Garamond" panose="02020404030301010803" pitchFamily="18" charset="0"/>
              </a:rPr>
              <a:t> Ananias – PT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Paulo Abi Ackel – PSDB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Paulo Guedes – PT 		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29275" y="331143"/>
            <a:ext cx="2952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Garamond" panose="02020404030301010803" pitchFamily="18" charset="0"/>
              </a:rPr>
              <a:t>Pinheirinho – </a:t>
            </a:r>
            <a:r>
              <a:rPr lang="pt-BR" sz="1200" dirty="0" smtClean="0">
                <a:latin typeface="Garamond" panose="02020404030301010803" pitchFamily="18" charset="0"/>
              </a:rPr>
              <a:t>PP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Reginaldo Lopes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Rodrigo de Castro – </a:t>
            </a:r>
            <a:r>
              <a:rPr lang="pt-BR" sz="1200" dirty="0" smtClean="0">
                <a:latin typeface="Garamond" panose="02020404030301010803" pitchFamily="18" charset="0"/>
              </a:rPr>
              <a:t>PSDB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Rogério Correia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Stefano Aguiar – </a:t>
            </a:r>
            <a:r>
              <a:rPr lang="pt-BR" sz="1200" dirty="0" smtClean="0">
                <a:latin typeface="Garamond" panose="02020404030301010803" pitchFamily="18" charset="0"/>
              </a:rPr>
              <a:t>PSD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Subtenente Gonzaga – </a:t>
            </a:r>
            <a:r>
              <a:rPr lang="pt-BR" sz="1200" dirty="0" smtClean="0">
                <a:latin typeface="Garamond" panose="02020404030301010803" pitchFamily="18" charset="0"/>
              </a:rPr>
              <a:t>PDT 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Tiago </a:t>
            </a:r>
            <a:r>
              <a:rPr lang="pt-BR" sz="1200" dirty="0" err="1">
                <a:latin typeface="Garamond" panose="02020404030301010803" pitchFamily="18" charset="0"/>
              </a:rPr>
              <a:t>Mitraud</a:t>
            </a:r>
            <a:r>
              <a:rPr lang="pt-BR" sz="1200" dirty="0">
                <a:latin typeface="Garamond" panose="02020404030301010803" pitchFamily="18" charset="0"/>
              </a:rPr>
              <a:t> – NOVO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Vilson da </a:t>
            </a:r>
            <a:r>
              <a:rPr lang="pt-BR" sz="1200" dirty="0" err="1">
                <a:latin typeface="Garamond" panose="02020404030301010803" pitchFamily="18" charset="0"/>
              </a:rPr>
              <a:t>Fetaemg</a:t>
            </a:r>
            <a:r>
              <a:rPr lang="pt-BR" sz="1200" dirty="0">
                <a:latin typeface="Garamond" panose="02020404030301010803" pitchFamily="18" charset="0"/>
              </a:rPr>
              <a:t> – PSB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Weliton Prado – </a:t>
            </a:r>
            <a:r>
              <a:rPr lang="pt-BR" sz="1200" dirty="0" smtClean="0">
                <a:latin typeface="Garamond" panose="02020404030301010803" pitchFamily="18" charset="0"/>
              </a:rPr>
              <a:t>PROS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Zé Silva – </a:t>
            </a:r>
            <a:r>
              <a:rPr lang="pt-BR" sz="1200" dirty="0" smtClean="0">
                <a:latin typeface="Garamond" panose="02020404030301010803" pitchFamily="18" charset="0"/>
              </a:rPr>
              <a:t>SOLIDARIEDADE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Zé Vitor – </a:t>
            </a:r>
            <a:r>
              <a:rPr lang="pt-BR" sz="1200" dirty="0" smtClean="0">
                <a:latin typeface="Garamond" panose="02020404030301010803" pitchFamily="18" charset="0"/>
              </a:rPr>
              <a:t>PMN</a:t>
            </a:r>
            <a:endParaRPr lang="pt-BR" sz="1200" dirty="0">
              <a:latin typeface="Garamond" panose="02020404030301010803" pitchFamily="18" charset="0"/>
            </a:endParaRPr>
          </a:p>
          <a:p>
            <a:endParaRPr lang="pt-BR" sz="1200" dirty="0">
              <a:latin typeface="Garamond" panose="02020404030301010803" pitchFamily="18" charset="0"/>
            </a:endParaRPr>
          </a:p>
        </p:txBody>
      </p:sp>
      <p:sp>
        <p:nvSpPr>
          <p:cNvPr id="9" name="Google Shape;365;p44"/>
          <p:cNvSpPr txBox="1"/>
          <p:nvPr/>
        </p:nvSpPr>
        <p:spPr>
          <a:xfrm>
            <a:off x="5629275" y="2420425"/>
            <a:ext cx="2539800" cy="262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PARAÍBA (PB)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Aguinaldo Ribeiro – PP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 err="1">
                <a:latin typeface="Garamond" panose="02020404030301010803" pitchFamily="18" charset="0"/>
              </a:rPr>
              <a:t>Dr</a:t>
            </a:r>
            <a:r>
              <a:rPr lang="pt-BR" sz="1200" dirty="0">
                <a:latin typeface="Garamond" panose="02020404030301010803" pitchFamily="18" charset="0"/>
              </a:rPr>
              <a:t> Damião – PDT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Edna Henrique – PSDB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Efraim Filho – DEM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Frei </a:t>
            </a:r>
            <a:r>
              <a:rPr lang="pt-BR" sz="1200" dirty="0" err="1">
                <a:latin typeface="Garamond" panose="02020404030301010803" pitchFamily="18" charset="0"/>
              </a:rPr>
              <a:t>Anastacio</a:t>
            </a:r>
            <a:r>
              <a:rPr lang="pt-BR" sz="1200" dirty="0">
                <a:latin typeface="Garamond" panose="02020404030301010803" pitchFamily="18" charset="0"/>
              </a:rPr>
              <a:t> – PT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Hugo – PRB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Julian Lemos – PSL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Pedro Cunha Lima – PSDB 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Ruy Carneiro – PSDB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Wellington Roberto – PR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Wilson Santiago – PTB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9F9F9"/>
              </a:highligh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69087"/>
            <a:ext cx="903383" cy="8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45"/>
          <p:cNvSpPr txBox="1"/>
          <p:nvPr/>
        </p:nvSpPr>
        <p:spPr>
          <a:xfrm>
            <a:off x="352275" y="259250"/>
            <a:ext cx="2732100" cy="3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PARANÁ (PR)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Aliel</a:t>
            </a:r>
            <a:r>
              <a:rPr lang="pt-BR" sz="1200" dirty="0">
                <a:latin typeface="Garamond" panose="02020404030301010803" pitchFamily="18" charset="0"/>
              </a:rPr>
              <a:t> Machado – PSB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Aline </a:t>
            </a:r>
            <a:r>
              <a:rPr lang="pt-BR" sz="1200" dirty="0" err="1">
                <a:latin typeface="Garamond" panose="02020404030301010803" pitchFamily="18" charset="0"/>
              </a:rPr>
              <a:t>Sleutjes</a:t>
            </a:r>
            <a:r>
              <a:rPr lang="pt-BR" sz="1200" dirty="0">
                <a:latin typeface="Garamond" panose="02020404030301010803" pitchFamily="18" charset="0"/>
              </a:rPr>
              <a:t> – PSL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Aroldo Martins – PRB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Boca Aberta – PROS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Christiane </a:t>
            </a:r>
            <a:r>
              <a:rPr lang="pt-BR" sz="1200" dirty="0" err="1">
                <a:latin typeface="Garamond" panose="02020404030301010803" pitchFamily="18" charset="0"/>
              </a:rPr>
              <a:t>Yared</a:t>
            </a:r>
            <a:r>
              <a:rPr lang="pt-BR" sz="1200" dirty="0">
                <a:latin typeface="Garamond" panose="02020404030301010803" pitchFamily="18" charset="0"/>
              </a:rPr>
              <a:t> – PR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Diego Garcia – PODE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Enio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Verri</a:t>
            </a:r>
            <a:r>
              <a:rPr lang="pt-BR" sz="1200" dirty="0">
                <a:latin typeface="Garamond" panose="02020404030301010803" pitchFamily="18" charset="0"/>
              </a:rPr>
              <a:t> –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Felipe </a:t>
            </a:r>
            <a:r>
              <a:rPr lang="pt-BR" sz="1200" dirty="0" err="1">
                <a:latin typeface="Garamond" panose="02020404030301010803" pitchFamily="18" charset="0"/>
              </a:rPr>
              <a:t>Francischini</a:t>
            </a:r>
            <a:r>
              <a:rPr lang="pt-BR" sz="1200" dirty="0">
                <a:latin typeface="Garamond" panose="02020404030301010803" pitchFamily="18" charset="0"/>
              </a:rPr>
              <a:t> – PSL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Filipe Barros – PSL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Giacobo</a:t>
            </a:r>
            <a:r>
              <a:rPr lang="pt-BR" sz="1200" dirty="0">
                <a:latin typeface="Garamond" panose="02020404030301010803" pitchFamily="18" charset="0"/>
              </a:rPr>
              <a:t> – PR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Gleisi</a:t>
            </a:r>
            <a:r>
              <a:rPr lang="pt-BR" sz="1200" dirty="0">
                <a:latin typeface="Garamond" panose="02020404030301010803" pitchFamily="18" charset="0"/>
              </a:rPr>
              <a:t> Lula – PT</a:t>
            </a:r>
            <a:r>
              <a:rPr lang="pt-BR" sz="1200" dirty="0">
                <a:latin typeface="Garamond" panose="02020404030301010803" pitchFamily="18" charset="0"/>
                <a:sym typeface="Times New Roman"/>
              </a:rPr>
              <a:t> 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Gustavo </a:t>
            </a:r>
            <a:r>
              <a:rPr lang="pt-BR" sz="1200" dirty="0" err="1">
                <a:latin typeface="Garamond" panose="02020404030301010803" pitchFamily="18" charset="0"/>
              </a:rPr>
              <a:t>Fruet</a:t>
            </a:r>
            <a:r>
              <a:rPr lang="pt-BR" sz="1200" dirty="0">
                <a:latin typeface="Garamond" panose="02020404030301010803" pitchFamily="18" charset="0"/>
              </a:rPr>
              <a:t> – PD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Hermes </a:t>
            </a:r>
            <a:r>
              <a:rPr lang="pt-BR" sz="1200" dirty="0" smtClean="0">
                <a:latin typeface="Garamond" panose="02020404030301010803" pitchFamily="18" charset="0"/>
              </a:rPr>
              <a:t>Frangão </a:t>
            </a:r>
            <a:r>
              <a:rPr lang="pt-BR" sz="1200" dirty="0">
                <a:latin typeface="Garamond" panose="02020404030301010803" pitchFamily="18" charset="0"/>
              </a:rPr>
              <a:t>– MDB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Leandre</a:t>
            </a:r>
            <a:r>
              <a:rPr lang="pt-BR" sz="1200" dirty="0">
                <a:latin typeface="Garamond" panose="02020404030301010803" pitchFamily="18" charset="0"/>
              </a:rPr>
              <a:t> – PV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Luciano </a:t>
            </a:r>
            <a:r>
              <a:rPr lang="pt-BR" sz="1200" dirty="0" err="1">
                <a:latin typeface="Garamond" panose="02020404030301010803" pitchFamily="18" charset="0"/>
              </a:rPr>
              <a:t>Ducci</a:t>
            </a:r>
            <a:r>
              <a:rPr lang="pt-BR" sz="1200" dirty="0">
                <a:latin typeface="Garamond" panose="02020404030301010803" pitchFamily="18" charset="0"/>
              </a:rPr>
              <a:t> – PSB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Luisa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Canziani</a:t>
            </a:r>
            <a:r>
              <a:rPr lang="pt-BR" sz="1200" dirty="0">
                <a:latin typeface="Garamond" panose="02020404030301010803" pitchFamily="18" charset="0"/>
              </a:rPr>
              <a:t> – PTB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Luiz </a:t>
            </a:r>
            <a:r>
              <a:rPr lang="pt-BR" sz="1200" dirty="0" err="1">
                <a:latin typeface="Garamond" panose="02020404030301010803" pitchFamily="18" charset="0"/>
              </a:rPr>
              <a:t>Nishimori</a:t>
            </a:r>
            <a:r>
              <a:rPr lang="pt-BR" sz="1200" dirty="0">
                <a:latin typeface="Garamond" panose="02020404030301010803" pitchFamily="18" charset="0"/>
              </a:rPr>
              <a:t> – PR 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Luizão Goulart – PRB</a:t>
            </a:r>
            <a:r>
              <a:rPr lang="pt-BR" sz="1200" dirty="0">
                <a:latin typeface="Garamond" panose="02020404030301010803" pitchFamily="18" charset="0"/>
                <a:sym typeface="Times New Roman"/>
              </a:rPr>
              <a:t> 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276C4D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 b="1" dirty="0">
              <a:solidFill>
                <a:srgbClr val="276C4D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371;p45"/>
          <p:cNvSpPr txBox="1"/>
          <p:nvPr/>
        </p:nvSpPr>
        <p:spPr>
          <a:xfrm>
            <a:off x="2188312" y="429065"/>
            <a:ext cx="2013900" cy="314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smtClean="0">
                <a:latin typeface="Garamond" panose="02020404030301010803" pitchFamily="18" charset="0"/>
              </a:rPr>
              <a:t>Ney </a:t>
            </a:r>
            <a:r>
              <a:rPr lang="pt-BR" sz="1200" dirty="0" err="1">
                <a:latin typeface="Garamond" panose="02020404030301010803" pitchFamily="18" charset="0"/>
              </a:rPr>
              <a:t>Leprevost</a:t>
            </a:r>
            <a:r>
              <a:rPr lang="pt-BR" sz="1200" dirty="0">
                <a:latin typeface="Garamond" panose="02020404030301010803" pitchFamily="18" charset="0"/>
              </a:rPr>
              <a:t> – PSD</a:t>
            </a:r>
            <a:r>
              <a:rPr lang="pt-BR" sz="1200" dirty="0">
                <a:latin typeface="Garamond" panose="02020404030301010803" pitchFamily="18" charset="0"/>
                <a:sym typeface="Times New Roman"/>
              </a:rPr>
              <a:t> 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Paulo Martins – PSC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Pedro </a:t>
            </a:r>
            <a:r>
              <a:rPr lang="pt-BR" sz="1200" dirty="0" err="1">
                <a:latin typeface="Garamond" panose="02020404030301010803" pitchFamily="18" charset="0"/>
              </a:rPr>
              <a:t>Lupion</a:t>
            </a:r>
            <a:r>
              <a:rPr lang="pt-BR" sz="1200" dirty="0">
                <a:latin typeface="Garamond" panose="02020404030301010803" pitchFamily="18" charset="0"/>
              </a:rPr>
              <a:t> – DEM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Ricardo Barros – PP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Rubens Bueno – PP</a:t>
            </a:r>
            <a:r>
              <a:rPr lang="pt-BR" sz="1200" dirty="0">
                <a:latin typeface="Garamond" panose="02020404030301010803" pitchFamily="18" charset="0"/>
                <a:sym typeface="Times New Roman"/>
              </a:rPr>
              <a:t> 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Sandro Alex – PSD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Sargento </a:t>
            </a:r>
            <a:r>
              <a:rPr lang="pt-BR" sz="1200" dirty="0" err="1">
                <a:latin typeface="Garamond" panose="02020404030301010803" pitchFamily="18" charset="0"/>
              </a:rPr>
              <a:t>Fahur</a:t>
            </a:r>
            <a:r>
              <a:rPr lang="pt-BR" sz="1200" dirty="0">
                <a:latin typeface="Garamond" panose="02020404030301010803" pitchFamily="18" charset="0"/>
              </a:rPr>
              <a:t> – PSD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err="1">
                <a:latin typeface="Garamond" panose="02020404030301010803" pitchFamily="18" charset="0"/>
              </a:rPr>
              <a:t>Schiavinato</a:t>
            </a:r>
            <a:r>
              <a:rPr lang="pt-BR" sz="1200" dirty="0">
                <a:latin typeface="Garamond" panose="02020404030301010803" pitchFamily="18" charset="0"/>
              </a:rPr>
              <a:t> – PP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Sérgio Souza – MDB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Toninho </a:t>
            </a:r>
            <a:r>
              <a:rPr lang="pt-BR" sz="1200" dirty="0" err="1">
                <a:latin typeface="Garamond" panose="02020404030301010803" pitchFamily="18" charset="0"/>
              </a:rPr>
              <a:t>Wandscheer</a:t>
            </a:r>
            <a:r>
              <a:rPr lang="pt-BR" sz="1200" dirty="0">
                <a:latin typeface="Garamond" panose="02020404030301010803" pitchFamily="18" charset="0"/>
              </a:rPr>
              <a:t> – PROS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</a:rPr>
              <a:t>Vermelho – PSD</a:t>
            </a:r>
            <a:r>
              <a:rPr lang="pt-BR" sz="1200" dirty="0">
                <a:latin typeface="Garamond" panose="02020404030301010803" pitchFamily="18" charset="0"/>
                <a:sym typeface="Times New Roman"/>
              </a:rPr>
              <a:t> </a:t>
            </a:r>
            <a:endParaRPr sz="1200" dirty="0">
              <a:latin typeface="Garamond" panose="02020404030301010803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Zeca Dirceu – PT</a:t>
            </a:r>
            <a:endParaRPr sz="1200" dirty="0">
              <a:latin typeface="Garamond" panose="02020404030301010803" pitchFamily="18" charset="0"/>
            </a:endParaRPr>
          </a:p>
        </p:txBody>
      </p:sp>
      <p:sp>
        <p:nvSpPr>
          <p:cNvPr id="8" name="Google Shape;372;p45"/>
          <p:cNvSpPr txBox="1"/>
          <p:nvPr/>
        </p:nvSpPr>
        <p:spPr>
          <a:xfrm>
            <a:off x="4507724" y="258450"/>
            <a:ext cx="3055125" cy="3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j-lt"/>
              </a:rPr>
              <a:t>PERNAMBUCO (PE)</a:t>
            </a:r>
            <a:endParaRPr b="1" dirty="0">
              <a:latin typeface="+mj-lt"/>
            </a:endParaRPr>
          </a:p>
          <a:p>
            <a:r>
              <a:rPr lang="pt-BR" sz="1200" dirty="0" err="1">
                <a:latin typeface="Garamond" panose="02020404030301010803" pitchFamily="18" charset="0"/>
              </a:rPr>
              <a:t>Andre</a:t>
            </a:r>
            <a:r>
              <a:rPr lang="pt-BR" sz="1200" dirty="0">
                <a:latin typeface="Garamond" panose="02020404030301010803" pitchFamily="18" charset="0"/>
              </a:rPr>
              <a:t> de Paula – </a:t>
            </a:r>
            <a:r>
              <a:rPr lang="pt-BR" sz="1200" dirty="0" smtClean="0">
                <a:latin typeface="Garamond" panose="02020404030301010803" pitchFamily="18" charset="0"/>
              </a:rPr>
              <a:t>PSD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 err="1">
                <a:latin typeface="Garamond" panose="02020404030301010803" pitchFamily="18" charset="0"/>
              </a:rPr>
              <a:t>Andre</a:t>
            </a:r>
            <a:r>
              <a:rPr lang="pt-BR" sz="1200" dirty="0">
                <a:latin typeface="Garamond" panose="02020404030301010803" pitchFamily="18" charset="0"/>
              </a:rPr>
              <a:t> Ferreira – </a:t>
            </a:r>
            <a:r>
              <a:rPr lang="pt-BR" sz="1200" dirty="0" smtClean="0">
                <a:latin typeface="Garamond" panose="02020404030301010803" pitchFamily="18" charset="0"/>
              </a:rPr>
              <a:t>PSC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Augusto Coutinho – </a:t>
            </a:r>
            <a:r>
              <a:rPr lang="pt-BR" sz="1200" dirty="0" smtClean="0">
                <a:latin typeface="Garamond" panose="02020404030301010803" pitchFamily="18" charset="0"/>
              </a:rPr>
              <a:t>SD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Bispo </a:t>
            </a:r>
            <a:r>
              <a:rPr lang="pt-BR" sz="1200" dirty="0" err="1">
                <a:latin typeface="Garamond" panose="02020404030301010803" pitchFamily="18" charset="0"/>
              </a:rPr>
              <a:t>Ossesio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PRB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Carlos Veras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Daniel Coelho – </a:t>
            </a:r>
            <a:r>
              <a:rPr lang="pt-BR" sz="1200" dirty="0" smtClean="0">
                <a:latin typeface="Garamond" panose="02020404030301010803" pitchFamily="18" charset="0"/>
              </a:rPr>
              <a:t>PPS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Danilo Cabral – </a:t>
            </a:r>
            <a:r>
              <a:rPr lang="pt-BR" sz="1200" dirty="0" smtClean="0">
                <a:latin typeface="Garamond" panose="02020404030301010803" pitchFamily="18" charset="0"/>
              </a:rPr>
              <a:t>PSB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Eduardo da Fonte – </a:t>
            </a:r>
            <a:r>
              <a:rPr lang="pt-BR" sz="1200" dirty="0" smtClean="0">
                <a:latin typeface="Garamond" panose="02020404030301010803" pitchFamily="18" charset="0"/>
              </a:rPr>
              <a:t>PP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Felipe Carreras – </a:t>
            </a:r>
            <a:r>
              <a:rPr lang="pt-BR" sz="1200" dirty="0" smtClean="0">
                <a:latin typeface="Garamond" panose="02020404030301010803" pitchFamily="18" charset="0"/>
              </a:rPr>
              <a:t>PSB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Fernando Filho – </a:t>
            </a:r>
            <a:r>
              <a:rPr lang="pt-BR" sz="1200" dirty="0" smtClean="0">
                <a:latin typeface="Garamond" panose="02020404030301010803" pitchFamily="18" charset="0"/>
              </a:rPr>
              <a:t>DEM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Fernando Monteiro – </a:t>
            </a:r>
            <a:r>
              <a:rPr lang="pt-BR" sz="1200" dirty="0" smtClean="0">
                <a:latin typeface="Garamond" panose="02020404030301010803" pitchFamily="18" charset="0"/>
              </a:rPr>
              <a:t>PP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Fernando Rodolfo – </a:t>
            </a:r>
            <a:r>
              <a:rPr lang="pt-BR" sz="1200" dirty="0" smtClean="0">
                <a:latin typeface="Garamond" panose="02020404030301010803" pitchFamily="18" charset="0"/>
              </a:rPr>
              <a:t>PHS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Gonzaga Patriota – </a:t>
            </a:r>
            <a:r>
              <a:rPr lang="pt-BR" sz="1200" dirty="0" smtClean="0">
                <a:latin typeface="Garamond" panose="02020404030301010803" pitchFamily="18" charset="0"/>
              </a:rPr>
              <a:t>PSB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João Campos – </a:t>
            </a:r>
            <a:r>
              <a:rPr lang="pt-BR" sz="1200" dirty="0" smtClean="0">
                <a:latin typeface="Garamond" panose="02020404030301010803" pitchFamily="18" charset="0"/>
              </a:rPr>
              <a:t>PSB</a:t>
            </a:r>
            <a:endParaRPr lang="pt-BR"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Garamond" panose="020204040303010108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15100" y="568025"/>
            <a:ext cx="184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Garamond" panose="02020404030301010803" pitchFamily="18" charset="0"/>
              </a:rPr>
              <a:t>Luciano Bivar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Marília Arraes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Pastor Eurico – </a:t>
            </a:r>
            <a:r>
              <a:rPr lang="pt-BR" sz="1200" dirty="0" smtClean="0">
                <a:latin typeface="Garamond" panose="02020404030301010803" pitchFamily="18" charset="0"/>
              </a:rPr>
              <a:t>PATRI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Raul Henry – </a:t>
            </a:r>
            <a:r>
              <a:rPr lang="pt-BR" sz="1200" dirty="0" smtClean="0">
                <a:latin typeface="Garamond" panose="02020404030301010803" pitchFamily="18" charset="0"/>
              </a:rPr>
              <a:t>MDB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Renildo Calheiros – </a:t>
            </a:r>
            <a:r>
              <a:rPr lang="pt-BR" sz="1200" dirty="0" smtClean="0">
                <a:latin typeface="Garamond" panose="02020404030301010803" pitchFamily="18" charset="0"/>
              </a:rPr>
              <a:t>PC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Ricardo Teobaldo – </a:t>
            </a:r>
            <a:r>
              <a:rPr lang="pt-BR" sz="1200" dirty="0" smtClean="0">
                <a:latin typeface="Garamond" panose="02020404030301010803" pitchFamily="18" charset="0"/>
              </a:rPr>
              <a:t>PODE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Sebastião Oliveira – </a:t>
            </a:r>
            <a:r>
              <a:rPr lang="pt-BR" sz="1200" dirty="0" smtClean="0">
                <a:latin typeface="Garamond" panose="02020404030301010803" pitchFamily="18" charset="0"/>
              </a:rPr>
              <a:t>PR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Silvio Costa Filho – </a:t>
            </a:r>
            <a:r>
              <a:rPr lang="pt-BR" sz="1200" dirty="0" smtClean="0">
                <a:latin typeface="Garamond" panose="02020404030301010803" pitchFamily="18" charset="0"/>
              </a:rPr>
              <a:t>PRB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Tadeu Alencar – </a:t>
            </a:r>
            <a:r>
              <a:rPr lang="pt-BR" sz="1200" dirty="0" smtClean="0">
                <a:latin typeface="Garamond" panose="02020404030301010803" pitchFamily="18" charset="0"/>
              </a:rPr>
              <a:t>PSB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Túlio </a:t>
            </a:r>
            <a:r>
              <a:rPr lang="pt-BR" sz="1200" dirty="0" err="1">
                <a:latin typeface="Garamond" panose="02020404030301010803" pitchFamily="18" charset="0"/>
              </a:rPr>
              <a:t>Gadêlha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PDT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 err="1">
                <a:latin typeface="Garamond" panose="02020404030301010803" pitchFamily="18" charset="0"/>
              </a:rPr>
              <a:t>Wolney</a:t>
            </a:r>
            <a:r>
              <a:rPr lang="pt-BR" sz="1200" dirty="0">
                <a:latin typeface="Garamond" panose="02020404030301010803" pitchFamily="18" charset="0"/>
              </a:rPr>
              <a:t> Queiroz – </a:t>
            </a:r>
            <a:r>
              <a:rPr lang="pt-BR" sz="1200" dirty="0" smtClean="0">
                <a:latin typeface="Garamond" panose="02020404030301010803" pitchFamily="18" charset="0"/>
              </a:rPr>
              <a:t>PDT</a:t>
            </a:r>
            <a:endParaRPr lang="pt-BR" sz="1200" dirty="0">
              <a:latin typeface="Garamond" panose="02020404030301010803" pitchFamily="18" charset="0"/>
            </a:endParaRPr>
          </a:p>
          <a:p>
            <a:endParaRPr lang="pt-BR" sz="1200" dirty="0">
              <a:latin typeface="Garamond" panose="02020404030301010803" pitchFamily="18" charset="0"/>
            </a:endParaRPr>
          </a:p>
        </p:txBody>
      </p:sp>
      <p:sp>
        <p:nvSpPr>
          <p:cNvPr id="10" name="Google Shape;377;p46"/>
          <p:cNvSpPr txBox="1"/>
          <p:nvPr/>
        </p:nvSpPr>
        <p:spPr>
          <a:xfrm>
            <a:off x="4507724" y="3325750"/>
            <a:ext cx="2708250" cy="167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PIAUÍ (PI)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Assis Carvalho -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Átila</a:t>
            </a:r>
            <a:r>
              <a:rPr lang="pt-BR" sz="1200" dirty="0">
                <a:latin typeface="Garamond" panose="02020404030301010803" pitchFamily="18" charset="0"/>
              </a:rPr>
              <a:t> Lira - PSB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Rejane Dias -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Capitão Fábio Abreu - PR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Dra. Marina - </a:t>
            </a:r>
            <a:r>
              <a:rPr lang="pt-BR" sz="1200" dirty="0" smtClean="0">
                <a:latin typeface="Garamond" panose="02020404030301010803" pitchFamily="18" charset="0"/>
              </a:rPr>
              <a:t>PTC</a:t>
            </a:r>
            <a:endParaRPr sz="1200" dirty="0">
              <a:latin typeface="Garamond" panose="02020404030301010803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97261" y="3409950"/>
            <a:ext cx="1931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latin typeface="Garamond" panose="02020404030301010803" pitchFamily="18" charset="0"/>
              </a:rPr>
              <a:t>Flávio Nogueira - PDT</a:t>
            </a: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Iracema Portella - PP</a:t>
            </a: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Júlio Cesar - PSD</a:t>
            </a: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Marcos </a:t>
            </a:r>
            <a:r>
              <a:rPr lang="pt-BR" sz="1200" dirty="0" err="1">
                <a:latin typeface="Garamond" panose="02020404030301010803" pitchFamily="18" charset="0"/>
              </a:rPr>
              <a:t>Aurelio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Smapaio</a:t>
            </a:r>
            <a:r>
              <a:rPr lang="pt-BR" sz="1200" dirty="0">
                <a:latin typeface="Garamond" panose="02020404030301010803" pitchFamily="18" charset="0"/>
              </a:rPr>
              <a:t> - MDB</a:t>
            </a:r>
          </a:p>
          <a:p>
            <a:pPr lvl="0"/>
            <a:r>
              <a:rPr lang="pt-BR" sz="1200" dirty="0" err="1">
                <a:latin typeface="Garamond" panose="02020404030301010803" pitchFamily="18" charset="0"/>
              </a:rPr>
              <a:t>Margaerete</a:t>
            </a:r>
            <a:r>
              <a:rPr lang="pt-BR" sz="1200" dirty="0">
                <a:latin typeface="Garamond" panose="02020404030301010803" pitchFamily="18" charset="0"/>
              </a:rPr>
              <a:t> Coelho - PP</a:t>
            </a:r>
          </a:p>
          <a:p>
            <a:endParaRPr lang="pt-BR" sz="12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69087"/>
            <a:ext cx="903383" cy="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06445" y="30274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ALAGOAS (AL)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088357" y="1730324"/>
            <a:ext cx="3272086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latin typeface="+mj-lt"/>
                <a:ea typeface="Garamond"/>
                <a:cs typeface="Garamond"/>
                <a:sym typeface="Garamond"/>
              </a:rPr>
              <a:t>Renan Filho  (MDB)</a:t>
            </a:r>
            <a:endParaRPr sz="22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/>
                </a:solidFill>
                <a:latin typeface="+mj-lt"/>
                <a:ea typeface="Garamond"/>
                <a:cs typeface="Garamond"/>
                <a:sym typeface="Garamond"/>
              </a:rPr>
              <a:t>77,30 %</a:t>
            </a:r>
            <a:endParaRPr sz="4000" b="1" dirty="0">
              <a:solidFill>
                <a:schemeClr val="tx1"/>
              </a:solidFill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1.001.053 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892967" y="4088357"/>
            <a:ext cx="272535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Brancos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: 103.344 (6,10 %)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latin typeface="Garamond"/>
                <a:ea typeface="Garamond"/>
                <a:cs typeface="Garamond"/>
                <a:sym typeface="Garamond"/>
              </a:rPr>
              <a:t>Nulos: </a:t>
            </a:r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294.448 (17,39 %) 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834" y="1553177"/>
            <a:ext cx="1732290" cy="203459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3199039" y="1516821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01374" y="2296911"/>
            <a:ext cx="2969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Rodrigo Cunha (PSDB)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Renan Calheiros (MDB)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/>
          <p:nvPr/>
        </p:nvSpPr>
        <p:spPr>
          <a:xfrm>
            <a:off x="541887" y="381899"/>
            <a:ext cx="2438125" cy="3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n-lt"/>
              </a:rPr>
              <a:t>RIO DE JANEIRO (RJ</a:t>
            </a:r>
            <a:r>
              <a:rPr lang="pt-BR" b="1" dirty="0" smtClean="0">
                <a:latin typeface="+mn-lt"/>
              </a:rPr>
              <a:t>)</a:t>
            </a:r>
            <a:endParaRPr lang="pt-BR" sz="1200" b="1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 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Alessandro </a:t>
            </a:r>
            <a:r>
              <a:rPr lang="pt-BR" sz="1200" dirty="0" err="1">
                <a:latin typeface="Garamond" panose="02020404030301010803" pitchFamily="18" charset="0"/>
              </a:rPr>
              <a:t>Molon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PSB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Alexandre </a:t>
            </a:r>
            <a:r>
              <a:rPr lang="pt-BR" sz="1200" dirty="0" err="1">
                <a:latin typeface="Garamond" panose="02020404030301010803" pitchFamily="18" charset="0"/>
              </a:rPr>
              <a:t>Serfiotis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PSD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 err="1">
                <a:latin typeface="Garamond" panose="02020404030301010803" pitchFamily="18" charset="0"/>
              </a:rPr>
              <a:t>Altineu</a:t>
            </a:r>
            <a:r>
              <a:rPr lang="pt-BR" sz="1200" dirty="0">
                <a:latin typeface="Garamond" panose="02020404030301010803" pitchFamily="18" charset="0"/>
              </a:rPr>
              <a:t> Cortes – </a:t>
            </a:r>
            <a:r>
              <a:rPr lang="pt-BR" sz="1200" dirty="0" smtClean="0">
                <a:latin typeface="Garamond" panose="02020404030301010803" pitchFamily="18" charset="0"/>
              </a:rPr>
              <a:t>PR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 err="1">
                <a:latin typeface="Garamond" panose="02020404030301010803" pitchFamily="18" charset="0"/>
              </a:rPr>
              <a:t>Aureo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SD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Benedita da Silva – </a:t>
            </a:r>
            <a:r>
              <a:rPr lang="pt-BR" sz="1200" dirty="0" smtClean="0">
                <a:latin typeface="Garamond" panose="02020404030301010803" pitchFamily="18" charset="0"/>
              </a:rPr>
              <a:t>PT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Carlos </a:t>
            </a:r>
            <a:r>
              <a:rPr lang="pt-BR" sz="1200" dirty="0" err="1">
                <a:latin typeface="Garamond" panose="02020404030301010803" pitchFamily="18" charset="0"/>
              </a:rPr>
              <a:t>Jordy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Chico </a:t>
            </a:r>
            <a:r>
              <a:rPr lang="pt-BR" sz="1200" dirty="0" err="1">
                <a:latin typeface="Garamond" panose="02020404030301010803" pitchFamily="18" charset="0"/>
              </a:rPr>
              <a:t>D&amp;apos;angelo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PDT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Chiquinho </a:t>
            </a:r>
            <a:r>
              <a:rPr lang="pt-BR" sz="1200" dirty="0" err="1">
                <a:latin typeface="Garamond" panose="02020404030301010803" pitchFamily="18" charset="0"/>
              </a:rPr>
              <a:t>Brazão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AVANTE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Chris </a:t>
            </a:r>
            <a:r>
              <a:rPr lang="pt-BR" sz="1200" dirty="0" err="1">
                <a:latin typeface="Garamond" panose="02020404030301010803" pitchFamily="18" charset="0"/>
              </a:rPr>
              <a:t>Tonietto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 err="1">
                <a:latin typeface="Garamond" panose="02020404030301010803" pitchFamily="18" charset="0"/>
              </a:rPr>
              <a:t>Christino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Aureo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PP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Clarissa </a:t>
            </a:r>
            <a:r>
              <a:rPr lang="pt-BR" sz="1200" dirty="0" err="1">
                <a:latin typeface="Garamond" panose="02020404030301010803" pitchFamily="18" charset="0"/>
              </a:rPr>
              <a:t>Garontinho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PROS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Daniel Silveira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Daniela do </a:t>
            </a:r>
            <a:r>
              <a:rPr lang="pt-BR" sz="1200" dirty="0" err="1">
                <a:latin typeface="Garamond" panose="02020404030301010803" pitchFamily="18" charset="0"/>
              </a:rPr>
              <a:t>Waguinho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MDB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Delegado Antônio Furtado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Dr. Luizinho – </a:t>
            </a:r>
            <a:r>
              <a:rPr lang="pt-BR" sz="1200" dirty="0" smtClean="0">
                <a:latin typeface="Garamond" panose="02020404030301010803" pitchFamily="18" charset="0"/>
              </a:rPr>
              <a:t>PP</a:t>
            </a:r>
            <a:endParaRPr lang="pt-BR"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Garamond" panose="02020404030301010803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28470" y="738352"/>
            <a:ext cx="2895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Garamond" panose="02020404030301010803" pitchFamily="18" charset="0"/>
              </a:rPr>
              <a:t>Felício </a:t>
            </a:r>
            <a:r>
              <a:rPr lang="pt-BR" sz="1200" dirty="0" err="1">
                <a:latin typeface="Garamond" panose="02020404030301010803" pitchFamily="18" charset="0"/>
              </a:rPr>
              <a:t>Laterça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 err="1">
                <a:latin typeface="Garamond" panose="02020404030301010803" pitchFamily="18" charset="0"/>
              </a:rPr>
              <a:t>Flordelis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PSD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Gelson Azevedo – </a:t>
            </a:r>
            <a:r>
              <a:rPr lang="pt-BR" sz="1200" dirty="0" smtClean="0">
                <a:latin typeface="Garamond" panose="02020404030301010803" pitchFamily="18" charset="0"/>
              </a:rPr>
              <a:t>PHS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Glauber Braga – </a:t>
            </a:r>
            <a:r>
              <a:rPr lang="pt-BR" sz="1200" dirty="0" smtClean="0">
                <a:latin typeface="Garamond" panose="02020404030301010803" pitchFamily="18" charset="0"/>
              </a:rPr>
              <a:t>PSOL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Gutemberg Reis – </a:t>
            </a:r>
            <a:r>
              <a:rPr lang="pt-BR" sz="1200" dirty="0" smtClean="0">
                <a:latin typeface="Garamond" panose="02020404030301010803" pitchFamily="18" charset="0"/>
              </a:rPr>
              <a:t>MDB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 err="1">
                <a:latin typeface="Garamond" panose="02020404030301010803" pitchFamily="18" charset="0"/>
              </a:rPr>
              <a:t>Helio</a:t>
            </a:r>
            <a:r>
              <a:rPr lang="pt-BR" sz="1200" dirty="0">
                <a:latin typeface="Garamond" panose="02020404030301010803" pitchFamily="18" charset="0"/>
              </a:rPr>
              <a:t> Fernando Barbosa Lopes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Hugo Leal – </a:t>
            </a:r>
            <a:r>
              <a:rPr lang="pt-BR" sz="1200" dirty="0" smtClean="0">
                <a:latin typeface="Garamond" panose="02020404030301010803" pitchFamily="18" charset="0"/>
              </a:rPr>
              <a:t>PSD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Jandira </a:t>
            </a:r>
            <a:r>
              <a:rPr lang="pt-BR" sz="1200" dirty="0" err="1">
                <a:latin typeface="Garamond" panose="02020404030301010803" pitchFamily="18" charset="0"/>
              </a:rPr>
              <a:t>Feghali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PC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Jean </a:t>
            </a:r>
            <a:r>
              <a:rPr lang="pt-BR" sz="1200" dirty="0" err="1">
                <a:latin typeface="Garamond" panose="02020404030301010803" pitchFamily="18" charset="0"/>
              </a:rPr>
              <a:t>Wyllys</a:t>
            </a:r>
            <a:r>
              <a:rPr lang="pt-BR" sz="1200" dirty="0">
                <a:latin typeface="Garamond" panose="02020404030301010803" pitchFamily="18" charset="0"/>
              </a:rPr>
              <a:t> – </a:t>
            </a:r>
            <a:r>
              <a:rPr lang="pt-BR" sz="1200" dirty="0" smtClean="0">
                <a:latin typeface="Garamond" panose="02020404030301010803" pitchFamily="18" charset="0"/>
              </a:rPr>
              <a:t>PSOL</a:t>
            </a:r>
            <a:r>
              <a:rPr lang="pt-BR" sz="1200" dirty="0">
                <a:latin typeface="Garamond" panose="02020404030301010803" pitchFamily="18" charset="0"/>
              </a:rPr>
              <a:t>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Juninho do Pneu – </a:t>
            </a:r>
            <a:r>
              <a:rPr lang="pt-BR" sz="1200" dirty="0" smtClean="0">
                <a:latin typeface="Garamond" panose="02020404030301010803" pitchFamily="18" charset="0"/>
              </a:rPr>
              <a:t>DEM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Lourival Gomes – </a:t>
            </a:r>
            <a:r>
              <a:rPr lang="pt-BR" sz="1200" dirty="0" smtClean="0">
                <a:latin typeface="Garamond" panose="02020404030301010803" pitchFamily="18" charset="0"/>
              </a:rPr>
              <a:t>PSL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Luiz Antônio – DC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Luiz Lima – PSL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Major Fabiana – PSL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Marcelo </a:t>
            </a:r>
            <a:r>
              <a:rPr lang="pt-BR" sz="1200" dirty="0" err="1">
                <a:latin typeface="Garamond" panose="02020404030301010803" pitchFamily="18" charset="0"/>
              </a:rPr>
              <a:t>Calero</a:t>
            </a:r>
            <a:r>
              <a:rPr lang="pt-BR" sz="1200" dirty="0">
                <a:latin typeface="Garamond" panose="02020404030301010803" pitchFamily="18" charset="0"/>
              </a:rPr>
              <a:t> – PPS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Marcelo Freixo – PSOL </a:t>
            </a:r>
          </a:p>
          <a:p>
            <a:endParaRPr lang="pt-BR" sz="1200" dirty="0">
              <a:latin typeface="Garamond" panose="02020404030301010803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808937" y="738352"/>
            <a:ext cx="2733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Garamond" panose="02020404030301010803" pitchFamily="18" charset="0"/>
              </a:rPr>
              <a:t>Márcio </a:t>
            </a:r>
            <a:r>
              <a:rPr lang="pt-BR" sz="1200" dirty="0" err="1">
                <a:latin typeface="Garamond" panose="02020404030301010803" pitchFamily="18" charset="0"/>
              </a:rPr>
              <a:t>Labre</a:t>
            </a:r>
            <a:r>
              <a:rPr lang="pt-BR" sz="1200" dirty="0">
                <a:latin typeface="Garamond" panose="02020404030301010803" pitchFamily="18" charset="0"/>
              </a:rPr>
              <a:t> – PSL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Otoni de Paula – PSC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Paulo </a:t>
            </a:r>
            <a:r>
              <a:rPr lang="pt-BR" sz="1200" dirty="0" err="1">
                <a:latin typeface="Garamond" panose="02020404030301010803" pitchFamily="18" charset="0"/>
              </a:rPr>
              <a:t>Ganime</a:t>
            </a:r>
            <a:r>
              <a:rPr lang="pt-BR" sz="1200" dirty="0">
                <a:latin typeface="Garamond" panose="02020404030301010803" pitchFamily="18" charset="0"/>
              </a:rPr>
              <a:t> – NOVO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Paulo Ramos – PDT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Pedro Paulo – DEM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Professor </a:t>
            </a:r>
            <a:r>
              <a:rPr lang="pt-BR" sz="1200" dirty="0" err="1">
                <a:latin typeface="Garamond" panose="02020404030301010803" pitchFamily="18" charset="0"/>
              </a:rPr>
              <a:t>Joziel</a:t>
            </a:r>
            <a:r>
              <a:rPr lang="pt-BR" sz="1200" dirty="0">
                <a:latin typeface="Garamond" panose="02020404030301010803" pitchFamily="18" charset="0"/>
              </a:rPr>
              <a:t> – PSL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Rodrigo Maia – DEM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Rosangela Gomes – PRB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Sargento Gurgel – PSL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Soraya Santos – PR 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Sóstenes</a:t>
            </a:r>
            <a:r>
              <a:rPr lang="pt-BR" sz="1200" dirty="0">
                <a:latin typeface="Garamond" panose="02020404030301010803" pitchFamily="18" charset="0"/>
              </a:rPr>
              <a:t> – DEM 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Talíria</a:t>
            </a:r>
            <a:r>
              <a:rPr lang="pt-BR" sz="1200" dirty="0">
                <a:latin typeface="Garamond" panose="02020404030301010803" pitchFamily="18" charset="0"/>
              </a:rPr>
              <a:t> Petrone – PSOL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Vinícius Farah – MDB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Wagner Montes – PRB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Wladimir Garotinho – PRP </a:t>
            </a:r>
          </a:p>
          <a:p>
            <a:endParaRPr lang="pt-BR" sz="1200" dirty="0">
              <a:latin typeface="Garamond" panose="02020404030301010803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69087"/>
            <a:ext cx="903383" cy="8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/>
          <p:nvPr/>
        </p:nvSpPr>
        <p:spPr>
          <a:xfrm>
            <a:off x="417549" y="408300"/>
            <a:ext cx="2430425" cy="198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RIO GRANDE DO NORTE (RN)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Benes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Leocadio</a:t>
            </a:r>
            <a:r>
              <a:rPr lang="pt-BR" sz="1200" dirty="0">
                <a:latin typeface="Garamond" panose="02020404030301010803" pitchFamily="18" charset="0"/>
              </a:rPr>
              <a:t> – PTC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Fábio Faria – PSD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General </a:t>
            </a:r>
            <a:r>
              <a:rPr lang="pt-BR" sz="1200" dirty="0" err="1">
                <a:latin typeface="Garamond" panose="02020404030301010803" pitchFamily="18" charset="0"/>
              </a:rPr>
              <a:t>Girao</a:t>
            </a:r>
            <a:r>
              <a:rPr lang="pt-BR" sz="1200" dirty="0">
                <a:latin typeface="Garamond" panose="02020404030301010803" pitchFamily="18" charset="0"/>
              </a:rPr>
              <a:t> – PSL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João Maia – PR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Mineiro –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Natalia Bonavides –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Rafael Motta – PSB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Walter Alves – MDB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84" name="Google Shape;384;p47"/>
          <p:cNvSpPr txBox="1"/>
          <p:nvPr/>
        </p:nvSpPr>
        <p:spPr>
          <a:xfrm>
            <a:off x="3427950" y="474975"/>
            <a:ext cx="2783400" cy="276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RIO GRANDE DO SUL (RS)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 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Afonso Hamm – PP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Afonso Motta – PDT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Alceu Moreira – MDB</a:t>
            </a:r>
          </a:p>
          <a:p>
            <a:r>
              <a:rPr lang="en-US" sz="1200" dirty="0" err="1">
                <a:latin typeface="Garamond" panose="02020404030301010803" pitchFamily="18" charset="0"/>
              </a:rPr>
              <a:t>Bibo</a:t>
            </a:r>
            <a:r>
              <a:rPr lang="en-US" sz="1200" dirty="0">
                <a:latin typeface="Garamond" panose="02020404030301010803" pitchFamily="18" charset="0"/>
              </a:rPr>
              <a:t> </a:t>
            </a:r>
            <a:r>
              <a:rPr lang="en-US" sz="1200" dirty="0" err="1">
                <a:latin typeface="Garamond" panose="02020404030301010803" pitchFamily="18" charset="0"/>
              </a:rPr>
              <a:t>Nunes</a:t>
            </a:r>
            <a:r>
              <a:rPr lang="en-US" sz="1200" dirty="0">
                <a:latin typeface="Garamond" panose="02020404030301010803" pitchFamily="18" charset="0"/>
              </a:rPr>
              <a:t> – PSL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en-US" sz="1200" dirty="0">
                <a:latin typeface="Garamond" panose="02020404030301010803" pitchFamily="18" charset="0"/>
              </a:rPr>
              <a:t>Bohn </a:t>
            </a:r>
            <a:r>
              <a:rPr lang="en-US" sz="1200" dirty="0" err="1">
                <a:latin typeface="Garamond" panose="02020404030301010803" pitchFamily="18" charset="0"/>
              </a:rPr>
              <a:t>Gass</a:t>
            </a:r>
            <a:r>
              <a:rPr lang="en-US" sz="1200" dirty="0">
                <a:latin typeface="Garamond" panose="02020404030301010803" pitchFamily="18" charset="0"/>
              </a:rPr>
              <a:t> – PT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Carlos Gomes – PRB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Covatti</a:t>
            </a:r>
            <a:r>
              <a:rPr lang="pt-BR" sz="1200" dirty="0">
                <a:latin typeface="Garamond" panose="02020404030301010803" pitchFamily="18" charset="0"/>
              </a:rPr>
              <a:t> Filho – PP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Daniel da </a:t>
            </a:r>
            <a:r>
              <a:rPr lang="pt-BR" sz="1200" dirty="0" err="1">
                <a:latin typeface="Garamond" panose="02020404030301010803" pitchFamily="18" charset="0"/>
              </a:rPr>
              <a:t>Tv</a:t>
            </a:r>
            <a:r>
              <a:rPr lang="pt-BR" sz="1200" dirty="0">
                <a:latin typeface="Garamond" panose="02020404030301010803" pitchFamily="18" charset="0"/>
              </a:rPr>
              <a:t> – PSDB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Danrlei de Deus Goleiro – PSD       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Fernanda </a:t>
            </a:r>
            <a:r>
              <a:rPr lang="pt-BR" sz="1200" dirty="0" err="1">
                <a:latin typeface="Garamond" panose="02020404030301010803" pitchFamily="18" charset="0"/>
              </a:rPr>
              <a:t>Melchionna</a:t>
            </a:r>
            <a:r>
              <a:rPr lang="pt-BR" sz="1200" dirty="0">
                <a:latin typeface="Garamond" panose="02020404030301010803" pitchFamily="18" charset="0"/>
              </a:rPr>
              <a:t> – PSOL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Giovani </a:t>
            </a:r>
            <a:r>
              <a:rPr lang="pt-BR" sz="1200" dirty="0" err="1">
                <a:latin typeface="Garamond" panose="02020404030301010803" pitchFamily="18" charset="0"/>
              </a:rPr>
              <a:t>Cherini</a:t>
            </a:r>
            <a:r>
              <a:rPr lang="pt-BR" sz="1200" dirty="0">
                <a:latin typeface="Garamond" panose="02020404030301010803" pitchFamily="18" charset="0"/>
              </a:rPr>
              <a:t> – PR</a:t>
            </a:r>
          </a:p>
          <a:p>
            <a:r>
              <a:rPr lang="en-US" sz="1200" dirty="0">
                <a:latin typeface="Garamond" panose="02020404030301010803" pitchFamily="18" charset="0"/>
              </a:rPr>
              <a:t>Giovani </a:t>
            </a:r>
            <a:r>
              <a:rPr lang="en-US" sz="1200" dirty="0" err="1">
                <a:latin typeface="Garamond" panose="02020404030301010803" pitchFamily="18" charset="0"/>
              </a:rPr>
              <a:t>Feltes</a:t>
            </a:r>
            <a:r>
              <a:rPr lang="en-US" sz="1200" dirty="0">
                <a:latin typeface="Garamond" panose="02020404030301010803" pitchFamily="18" charset="0"/>
              </a:rPr>
              <a:t> – MDB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en-US" sz="1200" dirty="0" err="1">
                <a:latin typeface="Garamond" panose="02020404030301010803" pitchFamily="18" charset="0"/>
              </a:rPr>
              <a:t>Heitor</a:t>
            </a:r>
            <a:r>
              <a:rPr lang="en-US" sz="1200" dirty="0">
                <a:latin typeface="Garamond" panose="02020404030301010803" pitchFamily="18" charset="0"/>
              </a:rPr>
              <a:t> </a:t>
            </a:r>
            <a:r>
              <a:rPr lang="en-US" sz="1200" dirty="0" err="1">
                <a:latin typeface="Garamond" panose="02020404030301010803" pitchFamily="18" charset="0"/>
              </a:rPr>
              <a:t>Schuch</a:t>
            </a:r>
            <a:r>
              <a:rPr lang="en-US" sz="1200" dirty="0">
                <a:latin typeface="Garamond" panose="02020404030301010803" pitchFamily="18" charset="0"/>
              </a:rPr>
              <a:t> – PSB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Henrique Fontana – PT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Jerônimo </a:t>
            </a:r>
            <a:r>
              <a:rPr lang="pt-BR" sz="1200" dirty="0" err="1">
                <a:latin typeface="Garamond" panose="02020404030301010803" pitchFamily="18" charset="0"/>
              </a:rPr>
              <a:t>Goergen</a:t>
            </a:r>
            <a:r>
              <a:rPr lang="pt-BR" sz="1200" dirty="0">
                <a:latin typeface="Garamond" panose="02020404030301010803" pitchFamily="18" charset="0"/>
              </a:rPr>
              <a:t> – PP    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725575" y="790575"/>
            <a:ext cx="2418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Garamond" panose="02020404030301010803" pitchFamily="18" charset="0"/>
              </a:rPr>
              <a:t>Liziane</a:t>
            </a:r>
            <a:r>
              <a:rPr lang="en-US" sz="1200" dirty="0">
                <a:latin typeface="Garamond" panose="02020404030301010803" pitchFamily="18" charset="0"/>
              </a:rPr>
              <a:t> Bayer – PSB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en-US" sz="1200" dirty="0">
                <a:latin typeface="Garamond" panose="02020404030301010803" pitchFamily="18" charset="0"/>
              </a:rPr>
              <a:t>Lucas </a:t>
            </a:r>
            <a:r>
              <a:rPr lang="en-US" sz="1200" dirty="0" err="1">
                <a:latin typeface="Garamond" panose="02020404030301010803" pitchFamily="18" charset="0"/>
              </a:rPr>
              <a:t>Redecker</a:t>
            </a:r>
            <a:r>
              <a:rPr lang="en-US" sz="1200" dirty="0">
                <a:latin typeface="Garamond" panose="02020404030301010803" pitchFamily="18" charset="0"/>
              </a:rPr>
              <a:t> – PSDB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Marcel Van </a:t>
            </a:r>
            <a:r>
              <a:rPr lang="pt-BR" sz="1200" dirty="0" err="1">
                <a:latin typeface="Garamond" panose="02020404030301010803" pitchFamily="18" charset="0"/>
              </a:rPr>
              <a:t>Hattem</a:t>
            </a:r>
            <a:r>
              <a:rPr lang="pt-BR" sz="1200" dirty="0">
                <a:latin typeface="Garamond" panose="02020404030301010803" pitchFamily="18" charset="0"/>
              </a:rPr>
              <a:t> – NOVO 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Marcelo Moraes – PTB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Márcio </a:t>
            </a:r>
            <a:r>
              <a:rPr lang="pt-BR" sz="1200" dirty="0" err="1">
                <a:latin typeface="Garamond" panose="02020404030301010803" pitchFamily="18" charset="0"/>
              </a:rPr>
              <a:t>Biolchi</a:t>
            </a:r>
            <a:r>
              <a:rPr lang="pt-BR" sz="1200" dirty="0">
                <a:latin typeface="Garamond" panose="02020404030301010803" pitchFamily="18" charset="0"/>
              </a:rPr>
              <a:t> – MDB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Marcon</a:t>
            </a:r>
            <a:r>
              <a:rPr lang="pt-BR" sz="1200" dirty="0">
                <a:latin typeface="Garamond" panose="02020404030301010803" pitchFamily="18" charset="0"/>
              </a:rPr>
              <a:t> – PT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Maria do Rosário – PT       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Marlon Santos – PDT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Maurício </a:t>
            </a:r>
            <a:r>
              <a:rPr lang="pt-BR" sz="1200" dirty="0" err="1">
                <a:latin typeface="Garamond" panose="02020404030301010803" pitchFamily="18" charset="0"/>
              </a:rPr>
              <a:t>Dziedricki</a:t>
            </a:r>
            <a:r>
              <a:rPr lang="pt-BR" sz="1200" dirty="0">
                <a:latin typeface="Garamond" panose="02020404030301010803" pitchFamily="18" charset="0"/>
              </a:rPr>
              <a:t> – PTB    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Nereu </a:t>
            </a:r>
            <a:r>
              <a:rPr lang="pt-BR" sz="1200" dirty="0" err="1">
                <a:latin typeface="Garamond" panose="02020404030301010803" pitchFamily="18" charset="0"/>
              </a:rPr>
              <a:t>Crispin</a:t>
            </a:r>
            <a:r>
              <a:rPr lang="pt-BR" sz="1200" dirty="0">
                <a:latin typeface="Garamond" panose="02020404030301010803" pitchFamily="18" charset="0"/>
              </a:rPr>
              <a:t> – PSL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Onyx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Lorenzoni</a:t>
            </a:r>
            <a:r>
              <a:rPr lang="pt-BR" sz="1200" dirty="0">
                <a:latin typeface="Garamond" panose="02020404030301010803" pitchFamily="18" charset="0"/>
              </a:rPr>
              <a:t> – DEM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Osmar Terra – MDB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Paulo Pimenta – PT	</a:t>
            </a:r>
          </a:p>
          <a:p>
            <a:r>
              <a:rPr lang="en-US" sz="1200" dirty="0">
                <a:latin typeface="Garamond" panose="02020404030301010803" pitchFamily="18" charset="0"/>
              </a:rPr>
              <a:t>Pedro </a:t>
            </a:r>
            <a:r>
              <a:rPr lang="en-US" sz="1200" dirty="0" err="1">
                <a:latin typeface="Garamond" panose="02020404030301010803" pitchFamily="18" charset="0"/>
              </a:rPr>
              <a:t>Westphalen</a:t>
            </a:r>
            <a:r>
              <a:rPr lang="en-US" sz="1200" dirty="0">
                <a:latin typeface="Garamond" panose="02020404030301010803" pitchFamily="18" charset="0"/>
              </a:rPr>
              <a:t> – PP     	</a:t>
            </a:r>
            <a:endParaRPr lang="pt-BR" sz="1200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Pompeo de Mattos – PDT   	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Sanderson</a:t>
            </a:r>
            <a:r>
              <a:rPr lang="pt-BR" sz="1200" dirty="0">
                <a:latin typeface="Garamond" panose="02020404030301010803" pitchFamily="18" charset="0"/>
              </a:rPr>
              <a:t> Federal – PSL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7549" y="2489538"/>
            <a:ext cx="2352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b="1" dirty="0">
                <a:latin typeface="+mj-lt"/>
                <a:cs typeface="Arial" panose="020B0604020202020204" pitchFamily="34" charset="0"/>
              </a:rPr>
              <a:t>RONDÔNIA (RO)</a:t>
            </a: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Coronel </a:t>
            </a:r>
            <a:r>
              <a:rPr lang="pt-BR" sz="1200" dirty="0" err="1">
                <a:latin typeface="Garamond" panose="02020404030301010803" pitchFamily="18" charset="0"/>
              </a:rPr>
              <a:t>Chrisóstomo</a:t>
            </a:r>
            <a:r>
              <a:rPr lang="pt-BR" sz="1200" dirty="0">
                <a:latin typeface="Garamond" panose="02020404030301010803" pitchFamily="18" charset="0"/>
              </a:rPr>
              <a:t> – PSL</a:t>
            </a:r>
            <a:endParaRPr lang="pt-BR" sz="1200" dirty="0">
              <a:latin typeface="Garamond" panose="02020404030301010803" pitchFamily="18" charset="0"/>
              <a:sym typeface="Times New Roman"/>
            </a:endParaRP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Dr. Mauro </a:t>
            </a:r>
            <a:r>
              <a:rPr lang="pt-BR" sz="1200" dirty="0" err="1">
                <a:latin typeface="Garamond" panose="02020404030301010803" pitchFamily="18" charset="0"/>
              </a:rPr>
              <a:t>Nazif</a:t>
            </a:r>
            <a:r>
              <a:rPr lang="pt-BR" sz="1200" dirty="0">
                <a:latin typeface="Garamond" panose="02020404030301010803" pitchFamily="18" charset="0"/>
              </a:rPr>
              <a:t> – PSB</a:t>
            </a:r>
            <a:endParaRPr lang="pt-BR" sz="1200" dirty="0">
              <a:latin typeface="Garamond" panose="02020404030301010803" pitchFamily="18" charset="0"/>
              <a:sym typeface="Times New Roman"/>
            </a:endParaRP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Expedito Netto – PSD</a:t>
            </a:r>
            <a:endParaRPr lang="pt-BR" sz="1200" dirty="0">
              <a:latin typeface="Garamond" panose="02020404030301010803" pitchFamily="18" charset="0"/>
              <a:sym typeface="Times New Roman"/>
            </a:endParaRP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Jaqueline Cassol – PP</a:t>
            </a:r>
            <a:endParaRPr lang="pt-BR" sz="1200" dirty="0">
              <a:latin typeface="Garamond" panose="02020404030301010803" pitchFamily="18" charset="0"/>
              <a:sym typeface="Times New Roman"/>
            </a:endParaRP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Léo Moraes – PODE</a:t>
            </a:r>
            <a:endParaRPr lang="pt-BR" sz="1200" dirty="0">
              <a:latin typeface="Garamond" panose="02020404030301010803" pitchFamily="18" charset="0"/>
              <a:sym typeface="Times New Roman"/>
            </a:endParaRP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Lucio </a:t>
            </a:r>
            <a:r>
              <a:rPr lang="pt-BR" sz="1200" dirty="0" err="1">
                <a:latin typeface="Garamond" panose="02020404030301010803" pitchFamily="18" charset="0"/>
              </a:rPr>
              <a:t>Mosquini</a:t>
            </a:r>
            <a:r>
              <a:rPr lang="pt-BR" sz="1200" dirty="0">
                <a:latin typeface="Garamond" panose="02020404030301010803" pitchFamily="18" charset="0"/>
              </a:rPr>
              <a:t> – MDB</a:t>
            </a:r>
            <a:endParaRPr lang="pt-BR" sz="1200" dirty="0">
              <a:latin typeface="Garamond" panose="02020404030301010803" pitchFamily="18" charset="0"/>
              <a:sym typeface="Times New Roman"/>
            </a:endParaRP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Mariana Carvalho – PSDB</a:t>
            </a:r>
            <a:endParaRPr lang="pt-BR" sz="1200" dirty="0">
              <a:latin typeface="Garamond" panose="02020404030301010803" pitchFamily="18" charset="0"/>
              <a:sym typeface="Times New Roman"/>
            </a:endParaRP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Silvia Cristina – PDT</a:t>
            </a:r>
            <a:r>
              <a:rPr lang="pt-BR" sz="1200" dirty="0">
                <a:latin typeface="Garamond" panose="02020404030301010803" pitchFamily="18" charset="0"/>
                <a:sym typeface="Times New Roman"/>
              </a:rPr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69087"/>
            <a:ext cx="903383" cy="8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/>
          <p:nvPr/>
        </p:nvSpPr>
        <p:spPr>
          <a:xfrm>
            <a:off x="2441850" y="492338"/>
            <a:ext cx="2347200" cy="3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+mj-lt"/>
              </a:rPr>
              <a:t>SANTA CATARINA (SC)</a:t>
            </a:r>
            <a:endParaRPr sz="1200" b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err="1">
                <a:latin typeface="Garamond" panose="02020404030301010803" pitchFamily="18" charset="0"/>
                <a:sym typeface="Copse"/>
              </a:rPr>
              <a:t>Angela</a:t>
            </a:r>
            <a:r>
              <a:rPr lang="pt-BR" sz="1200" dirty="0">
                <a:latin typeface="Garamond" panose="02020404030301010803" pitchFamily="18" charset="0"/>
                <a:sym typeface="Copse"/>
              </a:rPr>
              <a:t> Amin – PP E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Carlos </a:t>
            </a:r>
            <a:r>
              <a:rPr lang="pt-BR" sz="1200" dirty="0" err="1">
                <a:latin typeface="Garamond" panose="02020404030301010803" pitchFamily="18" charset="0"/>
                <a:sym typeface="Copse"/>
              </a:rPr>
              <a:t>Chiodini</a:t>
            </a:r>
            <a:r>
              <a:rPr lang="pt-BR" sz="1200" dirty="0">
                <a:latin typeface="Garamond" panose="02020404030301010803" pitchFamily="18" charset="0"/>
                <a:sym typeface="Copse"/>
              </a:rPr>
              <a:t> – MDB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Carmen Zanotto – PPS 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Caroline de Toni – PSL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Celso </a:t>
            </a:r>
            <a:r>
              <a:rPr lang="pt-BR" sz="1200" dirty="0" err="1">
                <a:latin typeface="Garamond" panose="02020404030301010803" pitchFamily="18" charset="0"/>
                <a:sym typeface="Copse"/>
              </a:rPr>
              <a:t>Maldaner</a:t>
            </a:r>
            <a:r>
              <a:rPr lang="pt-BR" sz="1200" dirty="0">
                <a:latin typeface="Garamond" panose="02020404030301010803" pitchFamily="18" charset="0"/>
                <a:sym typeface="Copse"/>
              </a:rPr>
              <a:t> – MDB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Coronel Armando – PSL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Daniel Freitas – PSL 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Darci de Matos – PSD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Fabio </a:t>
            </a:r>
            <a:r>
              <a:rPr lang="pt-BR" sz="1200" dirty="0" err="1">
                <a:latin typeface="Garamond" panose="02020404030301010803" pitchFamily="18" charset="0"/>
                <a:sym typeface="Copse"/>
              </a:rPr>
              <a:t>Schiochet</a:t>
            </a:r>
            <a:r>
              <a:rPr lang="pt-BR" sz="1200" dirty="0">
                <a:latin typeface="Garamond" panose="02020404030301010803" pitchFamily="18" charset="0"/>
                <a:sym typeface="Copse"/>
              </a:rPr>
              <a:t> – PSL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err="1">
                <a:latin typeface="Garamond" panose="02020404030301010803" pitchFamily="18" charset="0"/>
                <a:sym typeface="Copse"/>
              </a:rPr>
              <a:t>Geovania</a:t>
            </a:r>
            <a:r>
              <a:rPr lang="pt-BR" sz="1200" dirty="0">
                <a:latin typeface="Garamond" panose="02020404030301010803" pitchFamily="18" charset="0"/>
                <a:sym typeface="Copse"/>
              </a:rPr>
              <a:t> de Sa – PSDB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Gilson Marques – NOVO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Hélio Costa – PRB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Rodrigo Coelho – PSB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Peninha – MDB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Professor Pedro </a:t>
            </a:r>
            <a:r>
              <a:rPr lang="pt-BR" sz="1200" dirty="0" err="1">
                <a:latin typeface="Garamond" panose="02020404030301010803" pitchFamily="18" charset="0"/>
                <a:sym typeface="Copse"/>
              </a:rPr>
              <a:t>Uczai</a:t>
            </a:r>
            <a:r>
              <a:rPr lang="pt-BR" sz="1200" dirty="0">
                <a:latin typeface="Garamond" panose="02020404030301010803" pitchFamily="18" charset="0"/>
                <a:sym typeface="Copse"/>
              </a:rPr>
              <a:t> – PT</a:t>
            </a:r>
            <a:endParaRPr sz="1200" dirty="0">
              <a:latin typeface="Garamond" panose="02020404030301010803" pitchFamily="18" charset="0"/>
              <a:sym typeface="Cop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Garamond" panose="02020404030301010803" pitchFamily="18" charset="0"/>
                <a:sym typeface="Copse"/>
              </a:rPr>
              <a:t>Ricardo </a:t>
            </a:r>
            <a:r>
              <a:rPr lang="pt-BR" sz="1200" dirty="0" err="1">
                <a:latin typeface="Garamond" panose="02020404030301010803" pitchFamily="18" charset="0"/>
                <a:sym typeface="Copse"/>
              </a:rPr>
              <a:t>Guidi</a:t>
            </a:r>
            <a:r>
              <a:rPr lang="pt-BR" sz="1200" dirty="0">
                <a:latin typeface="Garamond" panose="02020404030301010803" pitchFamily="18" charset="0"/>
                <a:sym typeface="Copse"/>
              </a:rPr>
              <a:t> – PSD</a:t>
            </a:r>
            <a:endParaRPr sz="1200" dirty="0"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438" y="608293"/>
            <a:ext cx="2171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b="1" dirty="0">
                <a:latin typeface="+mj-lt"/>
              </a:rPr>
              <a:t>RORAIMA (RR)</a:t>
            </a: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Dr. </a:t>
            </a:r>
            <a:r>
              <a:rPr lang="pt-BR" sz="1200" dirty="0" err="1">
                <a:latin typeface="Garamond" panose="02020404030301010803" pitchFamily="18" charset="0"/>
              </a:rPr>
              <a:t>Hiran</a:t>
            </a:r>
            <a:r>
              <a:rPr lang="pt-BR" sz="1200" dirty="0">
                <a:latin typeface="Garamond" panose="02020404030301010803" pitchFamily="18" charset="0"/>
              </a:rPr>
              <a:t> Gonçalves – PP</a:t>
            </a:r>
          </a:p>
          <a:p>
            <a:pPr lvl="0"/>
            <a:r>
              <a:rPr lang="pt-BR" sz="1200" dirty="0" err="1">
                <a:latin typeface="Garamond" panose="02020404030301010803" pitchFamily="18" charset="0"/>
              </a:rPr>
              <a:t>Edio</a:t>
            </a:r>
            <a:r>
              <a:rPr lang="pt-BR" sz="1200" dirty="0">
                <a:latin typeface="Garamond" panose="02020404030301010803" pitchFamily="18" charset="0"/>
              </a:rPr>
              <a:t> Lopes – PR</a:t>
            </a: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Haroldo </a:t>
            </a:r>
            <a:r>
              <a:rPr lang="pt-BR" sz="1200" dirty="0" err="1">
                <a:latin typeface="Garamond" panose="02020404030301010803" pitchFamily="18" charset="0"/>
              </a:rPr>
              <a:t>Cathedral</a:t>
            </a:r>
            <a:r>
              <a:rPr lang="pt-BR" sz="1200" dirty="0">
                <a:latin typeface="Garamond" panose="02020404030301010803" pitchFamily="18" charset="0"/>
              </a:rPr>
              <a:t> – PSD</a:t>
            </a:r>
          </a:p>
          <a:p>
            <a:pPr lvl="0"/>
            <a:r>
              <a:rPr lang="pt-BR" sz="1200" dirty="0" err="1">
                <a:latin typeface="Garamond" panose="02020404030301010803" pitchFamily="18" charset="0"/>
              </a:rPr>
              <a:t>Jhonatan</a:t>
            </a:r>
            <a:r>
              <a:rPr lang="pt-BR" sz="1200" dirty="0">
                <a:latin typeface="Garamond" panose="02020404030301010803" pitchFamily="18" charset="0"/>
              </a:rPr>
              <a:t> de Jesus – PRB</a:t>
            </a:r>
          </a:p>
          <a:p>
            <a:pPr lvl="0"/>
            <a:r>
              <a:rPr lang="pt-BR" sz="1200" dirty="0" err="1">
                <a:latin typeface="Garamond" panose="02020404030301010803" pitchFamily="18" charset="0"/>
              </a:rPr>
              <a:t>Joenia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Wapichana</a:t>
            </a:r>
            <a:r>
              <a:rPr lang="pt-BR" sz="1200" dirty="0">
                <a:latin typeface="Garamond" panose="02020404030301010803" pitchFamily="18" charset="0"/>
              </a:rPr>
              <a:t> – REDE</a:t>
            </a:r>
          </a:p>
          <a:p>
            <a:pPr lvl="0"/>
            <a:r>
              <a:rPr lang="pt-BR" sz="1200" dirty="0">
                <a:latin typeface="Garamond" panose="02020404030301010803" pitchFamily="18" charset="0"/>
              </a:rPr>
              <a:t>Nicoletti – PSL</a:t>
            </a:r>
          </a:p>
          <a:p>
            <a:pPr lvl="0"/>
            <a:r>
              <a:rPr lang="pt-BR" sz="1200" dirty="0" err="1">
                <a:latin typeface="Garamond" panose="02020404030301010803" pitchFamily="18" charset="0"/>
              </a:rPr>
              <a:t>Otaci</a:t>
            </a:r>
            <a:r>
              <a:rPr lang="pt-BR" sz="1200" dirty="0">
                <a:latin typeface="Garamond" panose="02020404030301010803" pitchFamily="18" charset="0"/>
              </a:rPr>
              <a:t> – SD</a:t>
            </a:r>
          </a:p>
          <a:p>
            <a:pPr lvl="0"/>
            <a:r>
              <a:rPr lang="pt-BR" sz="1200" dirty="0" err="1">
                <a:latin typeface="Garamond" panose="02020404030301010803" pitchFamily="18" charset="0"/>
              </a:rPr>
              <a:t>Shéridan</a:t>
            </a:r>
            <a:r>
              <a:rPr lang="pt-BR" sz="1200" dirty="0">
                <a:latin typeface="Garamond" panose="02020404030301010803" pitchFamily="18" charset="0"/>
              </a:rPr>
              <a:t> – PSDB</a:t>
            </a:r>
          </a:p>
        </p:txBody>
      </p:sp>
      <p:sp>
        <p:nvSpPr>
          <p:cNvPr id="6" name="Google Shape;401;p50"/>
          <p:cNvSpPr txBox="1"/>
          <p:nvPr/>
        </p:nvSpPr>
        <p:spPr>
          <a:xfrm>
            <a:off x="4659149" y="504155"/>
            <a:ext cx="1985026" cy="4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+mj-lt"/>
              </a:rPr>
              <a:t>SERGIPE (SE)</a:t>
            </a:r>
            <a:endParaRPr sz="1200" b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Fábio Mitidieri – PSD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Bosco Costa – PR R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Fábio Henrique – PDT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Fabio Reis – MDB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Gustinho</a:t>
            </a:r>
            <a:r>
              <a:rPr lang="pt-BR" sz="1200" dirty="0">
                <a:latin typeface="Garamond" panose="02020404030301010803" pitchFamily="18" charset="0"/>
              </a:rPr>
              <a:t> Ribeiro – 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Joao Daniel –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Laercio Oliveira – PP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Valdevan</a:t>
            </a:r>
            <a:r>
              <a:rPr lang="pt-BR" sz="1200" dirty="0">
                <a:latin typeface="Garamond" panose="02020404030301010803" pitchFamily="18" charset="0"/>
              </a:rPr>
              <a:t> Noventa – PSC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aramond" panose="02020404030301010803" pitchFamily="18" charset="0"/>
            </a:endParaRPr>
          </a:p>
        </p:txBody>
      </p:sp>
      <p:sp>
        <p:nvSpPr>
          <p:cNvPr id="7" name="Google Shape;402;p50"/>
          <p:cNvSpPr txBox="1"/>
          <p:nvPr/>
        </p:nvSpPr>
        <p:spPr>
          <a:xfrm>
            <a:off x="6644175" y="504326"/>
            <a:ext cx="2195025" cy="3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+mj-lt"/>
              </a:rPr>
              <a:t>TOCANTINS (TO)</a:t>
            </a:r>
            <a:endParaRPr sz="1200" b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Carlos Henrique </a:t>
            </a:r>
            <a:r>
              <a:rPr lang="pt-BR" sz="1200" dirty="0" err="1">
                <a:latin typeface="Garamond" panose="02020404030301010803" pitchFamily="18" charset="0"/>
              </a:rPr>
              <a:t>Gaguim</a:t>
            </a:r>
            <a:r>
              <a:rPr lang="pt-BR" sz="1200" dirty="0">
                <a:latin typeface="Garamond" panose="02020404030301010803" pitchFamily="18" charset="0"/>
              </a:rPr>
              <a:t> – DEM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Celio Moura – PT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Dulce Miranda – MDB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Eli Borges – 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err="1">
                <a:latin typeface="Garamond" panose="02020404030301010803" pitchFamily="18" charset="0"/>
              </a:rPr>
              <a:t>Osires</a:t>
            </a:r>
            <a:r>
              <a:rPr lang="pt-BR" sz="1200" dirty="0">
                <a:latin typeface="Garamond" panose="02020404030301010803" pitchFamily="18" charset="0"/>
              </a:rPr>
              <a:t> Damaso – PSC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Professora Dorinha – DEM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Tiago Dimas – SD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Garamond" panose="02020404030301010803" pitchFamily="18" charset="0"/>
              </a:rPr>
              <a:t>Vicentinho Junior – PR</a:t>
            </a:r>
            <a:endParaRPr sz="1200" dirty="0"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69087"/>
            <a:ext cx="903383" cy="8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/>
          <p:nvPr/>
        </p:nvSpPr>
        <p:spPr>
          <a:xfrm>
            <a:off x="390000" y="309350"/>
            <a:ext cx="2629425" cy="4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+mj-lt"/>
              </a:rPr>
              <a:t>SÃO PAULO (SP</a:t>
            </a:r>
            <a:r>
              <a:rPr lang="pt-BR" sz="1200" b="1" dirty="0" smtClean="0">
                <a:latin typeface="+mj-lt"/>
              </a:rPr>
              <a:t>)</a:t>
            </a:r>
            <a:endParaRPr lang="pt-BR" sz="1200" b="1" dirty="0">
              <a:latin typeface="Garamond" panose="02020404030301010803" pitchFamily="18" charset="0"/>
            </a:endParaRPr>
          </a:p>
          <a:p>
            <a:r>
              <a:rPr lang="pt-BR" sz="1200" dirty="0">
                <a:latin typeface="Garamond" panose="02020404030301010803" pitchFamily="18" charset="0"/>
              </a:rPr>
              <a:t>Abou </a:t>
            </a:r>
            <a:r>
              <a:rPr lang="pt-BR" sz="1200" dirty="0" err="1">
                <a:latin typeface="Garamond" panose="02020404030301010803" pitchFamily="18" charset="0"/>
              </a:rPr>
              <a:t>Anni</a:t>
            </a:r>
            <a:r>
              <a:rPr lang="pt-BR" sz="1200" dirty="0">
                <a:latin typeface="Garamond" panose="02020404030301010803" pitchFamily="18" charset="0"/>
              </a:rPr>
              <a:t> – PSL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Adriana Ventura – NOVO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Alencar Santana – PT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Alex Manente – PPS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Alexandre Frota – PSL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Alexandre Leite – DEM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Alexandre Padilha – PT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Alexis – NOVO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Arlindo Chinaglia – PT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Arnaldo Jardim – PPS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Baleia Rossi – MDB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Bruna Furlan – PSDB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Capitão Augusto – PR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Carla </a:t>
            </a:r>
            <a:r>
              <a:rPr lang="pt-BR" sz="1200" dirty="0" err="1">
                <a:latin typeface="Garamond" panose="02020404030301010803" pitchFamily="18" charset="0"/>
              </a:rPr>
              <a:t>Zambelli</a:t>
            </a:r>
            <a:r>
              <a:rPr lang="pt-BR" sz="1200" dirty="0">
                <a:latin typeface="Garamond" panose="02020404030301010803" pitchFamily="18" charset="0"/>
              </a:rPr>
              <a:t> – PSL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Carlos Sampaio – PSDB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Carlos Zarattini – PT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Celso </a:t>
            </a:r>
            <a:r>
              <a:rPr lang="pt-BR" sz="1200" dirty="0" err="1">
                <a:latin typeface="Garamond" panose="02020404030301010803" pitchFamily="18" charset="0"/>
              </a:rPr>
              <a:t>Russomanno</a:t>
            </a:r>
            <a:r>
              <a:rPr lang="pt-BR" sz="1200" dirty="0">
                <a:latin typeface="Garamond" panose="02020404030301010803" pitchFamily="18" charset="0"/>
              </a:rPr>
              <a:t> – PRB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Cezinha de Madureira – PSD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Coronel Tadeu – PSL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David Soares – DEM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Eduardo Bolsonaro – PSL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Eduardo Cury – PSDB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Eli Corrêa Filho – DEM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Enrico </a:t>
            </a:r>
            <a:r>
              <a:rPr lang="pt-BR" sz="1200" dirty="0" err="1">
                <a:latin typeface="Garamond" panose="02020404030301010803" pitchFamily="18" charset="0"/>
              </a:rPr>
              <a:t>Misasi</a:t>
            </a:r>
            <a:r>
              <a:rPr lang="pt-BR" sz="1200" dirty="0">
                <a:latin typeface="Garamond" panose="02020404030301010803" pitchFamily="18" charset="0"/>
              </a:rPr>
              <a:t> – PV 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Garamond" panose="02020404030301010803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05125" y="434519"/>
            <a:ext cx="2933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Garamond" panose="02020404030301010803" pitchFamily="18" charset="0"/>
              </a:rPr>
              <a:t>Fausto </a:t>
            </a:r>
            <a:r>
              <a:rPr lang="pt-BR" sz="1200" dirty="0" err="1">
                <a:latin typeface="Garamond" panose="02020404030301010803" pitchFamily="18" charset="0"/>
              </a:rPr>
              <a:t>Pinato</a:t>
            </a:r>
            <a:r>
              <a:rPr lang="pt-BR" sz="1200" dirty="0">
                <a:latin typeface="Garamond" panose="02020404030301010803" pitchFamily="18" charset="0"/>
              </a:rPr>
              <a:t> – PP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General </a:t>
            </a:r>
            <a:r>
              <a:rPr lang="pt-BR" sz="1200" dirty="0" err="1">
                <a:latin typeface="Garamond" panose="02020404030301010803" pitchFamily="18" charset="0"/>
              </a:rPr>
              <a:t>Peternelli</a:t>
            </a:r>
            <a:r>
              <a:rPr lang="pt-BR" sz="1200" dirty="0">
                <a:latin typeface="Garamond" panose="02020404030301010803" pitchFamily="18" charset="0"/>
              </a:rPr>
              <a:t> – PSL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Geninho </a:t>
            </a:r>
            <a:r>
              <a:rPr lang="pt-BR" sz="1200" dirty="0" err="1">
                <a:latin typeface="Garamond" panose="02020404030301010803" pitchFamily="18" charset="0"/>
              </a:rPr>
              <a:t>Zuliani</a:t>
            </a:r>
            <a:r>
              <a:rPr lang="pt-BR" sz="1200" dirty="0">
                <a:latin typeface="Garamond" panose="02020404030301010803" pitchFamily="18" charset="0"/>
              </a:rPr>
              <a:t> – DEM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Gilberto Nascimento – PSC R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Guiga</a:t>
            </a:r>
            <a:r>
              <a:rPr lang="pt-BR" sz="1200" dirty="0">
                <a:latin typeface="Garamond" panose="02020404030301010803" pitchFamily="18" charset="0"/>
              </a:rPr>
              <a:t> Peixoto – PSL E		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Guilherme </a:t>
            </a:r>
            <a:r>
              <a:rPr lang="pt-BR" sz="1200" dirty="0" err="1">
                <a:latin typeface="Garamond" panose="02020404030301010803" pitchFamily="18" charset="0"/>
              </a:rPr>
              <a:t>Mussi</a:t>
            </a:r>
            <a:r>
              <a:rPr lang="pt-BR" sz="1200" dirty="0">
                <a:latin typeface="Garamond" panose="02020404030301010803" pitchFamily="18" charset="0"/>
              </a:rPr>
              <a:t> – PP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Herculano Passos – MDB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Ivan Valente – PSOL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Jefferson Campos – PSB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Joice </a:t>
            </a:r>
            <a:r>
              <a:rPr lang="pt-BR" sz="1200" dirty="0" err="1">
                <a:latin typeface="Garamond" panose="02020404030301010803" pitchFamily="18" charset="0"/>
              </a:rPr>
              <a:t>Hasselmann</a:t>
            </a:r>
            <a:r>
              <a:rPr lang="pt-BR" sz="1200" dirty="0">
                <a:latin typeface="Garamond" panose="02020404030301010803" pitchFamily="18" charset="0"/>
              </a:rPr>
              <a:t> – PSL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Junior </a:t>
            </a:r>
            <a:r>
              <a:rPr lang="pt-BR" sz="1200" dirty="0" err="1">
                <a:latin typeface="Garamond" panose="02020404030301010803" pitchFamily="18" charset="0"/>
              </a:rPr>
              <a:t>Bozzella</a:t>
            </a:r>
            <a:r>
              <a:rPr lang="pt-BR" sz="1200" dirty="0">
                <a:latin typeface="Garamond" panose="02020404030301010803" pitchFamily="18" charset="0"/>
              </a:rPr>
              <a:t> – PSL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Kim </a:t>
            </a:r>
            <a:r>
              <a:rPr lang="pt-BR" sz="1200" dirty="0" err="1">
                <a:latin typeface="Garamond" panose="02020404030301010803" pitchFamily="18" charset="0"/>
              </a:rPr>
              <a:t>Kataguiri</a:t>
            </a:r>
            <a:r>
              <a:rPr lang="pt-BR" sz="1200" dirty="0">
                <a:latin typeface="Garamond" panose="02020404030301010803" pitchFamily="18" charset="0"/>
              </a:rPr>
              <a:t> – DEM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Luiz Carlos Motta – PR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Luiz Philippe O. Bragança – PSL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Luiza Erundina – PSOL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Marcio </a:t>
            </a:r>
            <a:r>
              <a:rPr lang="pt-BR" sz="1200" dirty="0" err="1">
                <a:latin typeface="Garamond" panose="02020404030301010803" pitchFamily="18" charset="0"/>
              </a:rPr>
              <a:t>Alvino</a:t>
            </a:r>
            <a:r>
              <a:rPr lang="pt-BR" sz="1200" dirty="0">
                <a:latin typeface="Garamond" panose="02020404030301010803" pitchFamily="18" charset="0"/>
              </a:rPr>
              <a:t> – PR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Marco </a:t>
            </a:r>
            <a:r>
              <a:rPr lang="pt-BR" sz="1200" dirty="0" err="1">
                <a:latin typeface="Garamond" panose="02020404030301010803" pitchFamily="18" charset="0"/>
              </a:rPr>
              <a:t>Bertaiolli</a:t>
            </a:r>
            <a:r>
              <a:rPr lang="pt-BR" sz="1200" dirty="0">
                <a:latin typeface="Garamond" panose="02020404030301010803" pitchFamily="18" charset="0"/>
              </a:rPr>
              <a:t> – PSD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Marcos Pereira – PRB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Maria Rosas – PRB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Miguel Lombardi – PR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Milton Vieira – PRB E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Nilto</a:t>
            </a:r>
            <a:r>
              <a:rPr lang="pt-BR" sz="1200" dirty="0">
                <a:latin typeface="Garamond" panose="02020404030301010803" pitchFamily="18" charset="0"/>
              </a:rPr>
              <a:t> </a:t>
            </a:r>
            <a:r>
              <a:rPr lang="pt-BR" sz="1200" dirty="0" err="1">
                <a:latin typeface="Garamond" panose="02020404030301010803" pitchFamily="18" charset="0"/>
              </a:rPr>
              <a:t>Tatto</a:t>
            </a:r>
            <a:r>
              <a:rPr lang="pt-BR" sz="1200" dirty="0">
                <a:latin typeface="Garamond" panose="02020404030301010803" pitchFamily="18" charset="0"/>
              </a:rPr>
              <a:t> – PT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Orlando Silva – PC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Pastor Marco Feliciano – PODE R</a:t>
            </a:r>
          </a:p>
          <a:p>
            <a:endParaRPr lang="pt-BR" sz="1200" dirty="0">
              <a:latin typeface="Garamond" panose="02020404030301010803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00750" y="514350"/>
            <a:ext cx="32099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Garamond" panose="02020404030301010803" pitchFamily="18" charset="0"/>
              </a:rPr>
              <a:t>Paulinho da Força – SOLIDARIEDADE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Paulo Freire Costa – PR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Paulo Teixeira – PT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Policial Katia </a:t>
            </a:r>
            <a:r>
              <a:rPr lang="pt-BR" sz="1200" dirty="0" err="1">
                <a:latin typeface="Garamond" panose="02020404030301010803" pitchFamily="18" charset="0"/>
              </a:rPr>
              <a:t>Sastre</a:t>
            </a:r>
            <a:r>
              <a:rPr lang="pt-BR" sz="1200" dirty="0">
                <a:latin typeface="Garamond" panose="02020404030301010803" pitchFamily="18" charset="0"/>
              </a:rPr>
              <a:t> – PR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Professor Luiz Flavio Gomes – PSB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Renata Abreu – PODE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Ricardo Izar – PP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Roberto Alves – PRB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Roberto de Lucena – PODE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Rodrigo Agostinho – PSB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Rosana Valle – PSB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Rui Falcão – PT E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Sâmia</a:t>
            </a:r>
            <a:r>
              <a:rPr lang="pt-BR" sz="1200" dirty="0">
                <a:latin typeface="Garamond" panose="02020404030301010803" pitchFamily="18" charset="0"/>
              </a:rPr>
              <a:t> Bomfim – PSOL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Samuel Moreira – PSDB R</a:t>
            </a:r>
          </a:p>
          <a:p>
            <a:r>
              <a:rPr lang="pt-BR" sz="1200" dirty="0" err="1">
                <a:latin typeface="Garamond" panose="02020404030301010803" pitchFamily="18" charset="0"/>
              </a:rPr>
              <a:t>Tabata</a:t>
            </a:r>
            <a:r>
              <a:rPr lang="pt-BR" sz="1200" dirty="0">
                <a:latin typeface="Garamond" panose="02020404030301010803" pitchFamily="18" charset="0"/>
              </a:rPr>
              <a:t> Amaral – PDT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Tenente </a:t>
            </a:r>
            <a:r>
              <a:rPr lang="pt-BR" sz="1200" dirty="0" err="1">
                <a:latin typeface="Garamond" panose="02020404030301010803" pitchFamily="18" charset="0"/>
              </a:rPr>
              <a:t>Derrite</a:t>
            </a:r>
            <a:r>
              <a:rPr lang="pt-BR" sz="1200" dirty="0">
                <a:latin typeface="Garamond" panose="02020404030301010803" pitchFamily="18" charset="0"/>
              </a:rPr>
              <a:t> – PP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Tiririca – PR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Vanderlei Macris – PSDB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Vicentinho – PT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Vinicius Carvalho – PRB R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Vinicius </a:t>
            </a:r>
            <a:r>
              <a:rPr lang="pt-BR" sz="1200" dirty="0" err="1">
                <a:latin typeface="Garamond" panose="02020404030301010803" pitchFamily="18" charset="0"/>
              </a:rPr>
              <a:t>Poit</a:t>
            </a:r>
            <a:r>
              <a:rPr lang="pt-BR" sz="1200" dirty="0">
                <a:latin typeface="Garamond" panose="02020404030301010803" pitchFamily="18" charset="0"/>
              </a:rPr>
              <a:t> – NOVO E</a:t>
            </a:r>
          </a:p>
          <a:p>
            <a:r>
              <a:rPr lang="pt-BR" sz="1200" dirty="0">
                <a:latin typeface="Garamond" panose="02020404030301010803" pitchFamily="18" charset="0"/>
              </a:rPr>
              <a:t>Vitor </a:t>
            </a:r>
            <a:r>
              <a:rPr lang="pt-BR" sz="1200" dirty="0" err="1">
                <a:latin typeface="Garamond" panose="02020404030301010803" pitchFamily="18" charset="0"/>
              </a:rPr>
              <a:t>Lippi</a:t>
            </a:r>
            <a:r>
              <a:rPr lang="pt-BR" sz="1200" dirty="0">
                <a:latin typeface="Garamond" panose="02020404030301010803" pitchFamily="18" charset="0"/>
              </a:rPr>
              <a:t> – PSDB R</a:t>
            </a:r>
          </a:p>
          <a:p>
            <a:endParaRPr lang="pt-BR" sz="1200" dirty="0">
              <a:latin typeface="Garamond" panose="02020404030301010803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4369087"/>
            <a:ext cx="903383" cy="8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4" y="0"/>
            <a:ext cx="3637782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07006" y="1542361"/>
            <a:ext cx="444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C00000"/>
                </a:solidFill>
                <a:hlinkClick r:id="rId3"/>
              </a:rPr>
              <a:t>WWW.OLMA.ORG.BR</a:t>
            </a:r>
            <a:endParaRPr lang="pt-BR" sz="1800" b="1" dirty="0" smtClean="0">
              <a:solidFill>
                <a:srgbClr val="C00000"/>
              </a:solidFill>
            </a:endParaRPr>
          </a:p>
          <a:p>
            <a:endParaRPr lang="pt-BR" sz="1800" b="1" dirty="0" smtClean="0">
              <a:solidFill>
                <a:srgbClr val="C00000"/>
              </a:solidFill>
            </a:endParaRPr>
          </a:p>
          <a:p>
            <a:r>
              <a:rPr lang="pt-BR" sz="1800" b="1" dirty="0" smtClean="0">
                <a:solidFill>
                  <a:srgbClr val="C00000"/>
                </a:solidFill>
                <a:hlinkClick r:id="rId4"/>
              </a:rPr>
              <a:t>www.facebook.com/olmaobservatorio/</a:t>
            </a:r>
            <a:r>
              <a:rPr lang="pt-BR" sz="1800" b="1" dirty="0" smtClean="0">
                <a:solidFill>
                  <a:srgbClr val="C00000"/>
                </a:solidFill>
              </a:rPr>
              <a:t>  </a:t>
            </a:r>
            <a:endParaRPr lang="pt-BR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12682" y="37302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AMAPÁ (AP)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2203183" y="1671734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latin typeface="+mj-lt"/>
                <a:ea typeface="Garamond"/>
                <a:cs typeface="Garamond"/>
              </a:defRPr>
            </a:lvl1pPr>
          </a:lstStyle>
          <a:p>
            <a:r>
              <a:rPr lang="pt-BR" sz="2200" b="1" dirty="0">
                <a:sym typeface="Garamond"/>
              </a:rPr>
              <a:t>Waldez (PDT)</a:t>
            </a:r>
            <a:endParaRPr sz="2200" b="1" dirty="0">
              <a:sym typeface="Garamond"/>
            </a:endParaRPr>
          </a:p>
          <a:p>
            <a:endParaRPr b="1" dirty="0">
              <a:sym typeface="Garamond"/>
            </a:endParaRPr>
          </a:p>
          <a:p>
            <a:r>
              <a:rPr lang="pt-BR" sz="4000" b="1" dirty="0" smtClean="0">
                <a:sym typeface="Garamond"/>
              </a:rPr>
              <a:t>33,55 </a:t>
            </a:r>
            <a:r>
              <a:rPr lang="pt-BR" sz="4000" b="1" dirty="0">
                <a:sym typeface="Garamond"/>
              </a:rPr>
              <a:t>%</a:t>
            </a:r>
            <a:endParaRPr sz="4000" b="1" dirty="0">
              <a:sym typeface="Garamond"/>
            </a:endParaRPr>
          </a:p>
          <a:p>
            <a:endParaRPr dirty="0">
              <a:sym typeface="Garamond"/>
            </a:endParaRPr>
          </a:p>
          <a:p>
            <a:r>
              <a:rPr lang="pt-BR" sz="1500" b="1" dirty="0">
                <a:latin typeface="Garamond" panose="02020404030301010803" pitchFamily="18" charset="0"/>
                <a:sym typeface="Garamond"/>
              </a:rPr>
              <a:t>133.214 votos</a:t>
            </a:r>
            <a:endParaRPr sz="1500" b="1" dirty="0">
              <a:latin typeface="Garamond" panose="02020404030301010803" pitchFamily="18" charset="0"/>
              <a:sym typeface="Garamond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6206507" y="1622812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200" b="1" dirty="0" err="1">
                <a:latin typeface="+mj-lt"/>
                <a:ea typeface="Garamond"/>
                <a:cs typeface="Garamond"/>
                <a:sym typeface="Garamond"/>
              </a:rPr>
              <a:t>Capi</a:t>
            </a:r>
            <a:r>
              <a:rPr lang="pt-BR" sz="2200" b="1" dirty="0">
                <a:latin typeface="+mj-lt"/>
                <a:ea typeface="Garamond"/>
                <a:cs typeface="Garamond"/>
                <a:sym typeface="Garamond"/>
              </a:rPr>
              <a:t> 40 (PSB)</a:t>
            </a:r>
            <a:endParaRPr sz="22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30,10</a:t>
            </a:r>
            <a:r>
              <a:rPr lang="pt-BR" sz="5400" b="1" dirty="0">
                <a:latin typeface="Garamond"/>
                <a:ea typeface="Garamond"/>
                <a:cs typeface="Garamond"/>
                <a:sym typeface="Garamond"/>
              </a:rPr>
              <a:t> %</a:t>
            </a:r>
            <a:endParaRPr sz="54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119.500 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57" y="1427087"/>
            <a:ext cx="15335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982" y="1355506"/>
            <a:ext cx="1533525" cy="2143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2352768" y="1427087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44211" y="1342279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Google Shape;101;p17"/>
          <p:cNvSpPr txBox="1"/>
          <p:nvPr/>
        </p:nvSpPr>
        <p:spPr>
          <a:xfrm>
            <a:off x="667457" y="3981000"/>
            <a:ext cx="30000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6.618 (1,55%)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22.757 (5,34%)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02724" y="3744230"/>
            <a:ext cx="316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Lucas Barreto (PTB)</a:t>
            </a:r>
          </a:p>
          <a:p>
            <a:pPr algn="r"/>
            <a:r>
              <a:rPr lang="pt-BR" sz="2000" dirty="0" err="1" smtClean="0">
                <a:latin typeface="Garamond" panose="02020404030301010803" pitchFamily="18" charset="0"/>
              </a:rPr>
              <a:t>Randolfe</a:t>
            </a:r>
            <a:r>
              <a:rPr lang="pt-BR" sz="2000" dirty="0" smtClean="0">
                <a:latin typeface="Garamond" panose="02020404030301010803" pitchFamily="18" charset="0"/>
              </a:rPr>
              <a:t> Rodrigues (REDE)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04275" y="2301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AMAZONAS (AM)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87400" y="1847100"/>
            <a:ext cx="1167300" cy="144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1877327" y="1592472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Wilson Lima (PSC)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33,73</a:t>
            </a:r>
            <a:r>
              <a:rPr lang="pt-BR" sz="4000" b="1" dirty="0" smtClean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pt-BR" sz="4000" b="1" dirty="0">
                <a:latin typeface="Garamond"/>
                <a:ea typeface="Garamond"/>
                <a:cs typeface="Garamond"/>
                <a:sym typeface="Garamond"/>
              </a:rPr>
              <a:t>%</a:t>
            </a:r>
            <a:endParaRPr sz="40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596.585 </a:t>
            </a: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4572000" y="1731600"/>
            <a:ext cx="1167300" cy="144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5961973" y="1498649"/>
            <a:ext cx="3435559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+mj-lt"/>
                <a:ea typeface="Garamond"/>
                <a:cs typeface="Garamond"/>
                <a:sym typeface="Garamond"/>
              </a:rPr>
              <a:t>Amazonino Mendes (PDT)</a:t>
            </a:r>
            <a:endParaRPr sz="18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32,74 </a:t>
            </a: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579.016 </a:t>
            </a: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75" y="1267237"/>
            <a:ext cx="15335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327" y="1315592"/>
            <a:ext cx="15335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113;p18"/>
          <p:cNvSpPr txBox="1"/>
          <p:nvPr/>
        </p:nvSpPr>
        <p:spPr>
          <a:xfrm>
            <a:off x="540975" y="3891915"/>
            <a:ext cx="3000000" cy="89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39.614 (2,02%)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149.036 (7,61%)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8069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Plínio Valério (PSDB)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Eduardo Braga (MDB)</a:t>
            </a:r>
            <a:endParaRPr lang="pt-BR" sz="2000" dirty="0">
              <a:latin typeface="Garamond" panose="02020404030301010803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45036" y="1284695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97324" y="1246510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85121" y="39772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BAHIA (BA)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382600" y="17316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Rui Costa (PT)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75,50%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5.096.062 </a:t>
            </a: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6097325" y="17316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91" y="1488762"/>
            <a:ext cx="1502979" cy="201118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123;p19"/>
          <p:cNvSpPr txBox="1"/>
          <p:nvPr/>
        </p:nvSpPr>
        <p:spPr>
          <a:xfrm>
            <a:off x="618600" y="3677844"/>
            <a:ext cx="3000000" cy="103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314.605 (3,82%)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1.170.405 (14,21%)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671028" y="2673236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err="1" smtClean="0">
                <a:latin typeface="Garamond" panose="02020404030301010803" pitchFamily="18" charset="0"/>
              </a:rPr>
              <a:t>Angelo</a:t>
            </a:r>
            <a:r>
              <a:rPr lang="pt-BR" sz="2000" dirty="0" smtClean="0">
                <a:latin typeface="Garamond" panose="02020404030301010803" pitchFamily="18" charset="0"/>
              </a:rPr>
              <a:t> Coronel (PSD)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Jaques Wagner (PT)</a:t>
            </a:r>
            <a:endParaRPr lang="pt-BR" sz="2000" dirty="0">
              <a:latin typeface="Garamond" panose="020204040303010108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60536" y="1488762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10671" y="3547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CEARÁ (CE)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434971" y="1654075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latin typeface="Copse" pitchFamily="2" charset="0"/>
                <a:ea typeface="Garamond"/>
                <a:cs typeface="Garamond"/>
              </a:defRPr>
            </a:lvl1pPr>
          </a:lstStyle>
          <a:p>
            <a:r>
              <a:rPr lang="pt-BR" b="1" dirty="0">
                <a:latin typeface="+mj-lt"/>
                <a:sym typeface="Garamond"/>
              </a:rPr>
              <a:t>Camilo (PT)</a:t>
            </a:r>
            <a:endParaRPr b="1" dirty="0">
              <a:latin typeface="+mj-lt"/>
              <a:sym typeface="Garamond"/>
            </a:endParaRPr>
          </a:p>
          <a:p>
            <a:endParaRPr dirty="0">
              <a:sym typeface="Garamond"/>
            </a:endParaRPr>
          </a:p>
          <a:p>
            <a:r>
              <a:rPr lang="pt-BR" sz="4000" b="1" dirty="0">
                <a:latin typeface="+mj-lt"/>
                <a:sym typeface="Garamond"/>
              </a:rPr>
              <a:t>79,96 %</a:t>
            </a:r>
            <a:endParaRPr sz="4000" b="1" dirty="0">
              <a:latin typeface="+mj-lt"/>
              <a:sym typeface="Garamond"/>
            </a:endParaRPr>
          </a:p>
          <a:p>
            <a:endParaRPr dirty="0">
              <a:sym typeface="Garamond"/>
            </a:endParaRPr>
          </a:p>
          <a:p>
            <a:r>
              <a:rPr lang="pt-BR" sz="1500" dirty="0">
                <a:latin typeface="Garamond" panose="02020404030301010803" pitchFamily="18" charset="0"/>
                <a:sym typeface="Garamond"/>
              </a:rPr>
              <a:t>3.457.556 votos</a:t>
            </a:r>
            <a:endParaRPr sz="1500" dirty="0">
              <a:latin typeface="Garamond" panose="02020404030301010803" pitchFamily="18" charset="0"/>
              <a:sym typeface="Garamond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3" y="1368621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3517948" y="1368621"/>
            <a:ext cx="838555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ELEITO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Google Shape;132;p20"/>
          <p:cNvSpPr txBox="1"/>
          <p:nvPr/>
        </p:nvSpPr>
        <p:spPr>
          <a:xfrm>
            <a:off x="627360" y="3907153"/>
            <a:ext cx="3000000" cy="77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Brancos: 246.430 (4,70%)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Votos Nulos: 672.939 (12,83%)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7018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Cid Gomes (PDT)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Eduardo Girão (PROS)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04783" y="28521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latin typeface="Copse"/>
                <a:ea typeface="Copse"/>
                <a:cs typeface="Copse"/>
                <a:sym typeface="Copse"/>
              </a:rPr>
              <a:t>DISTRITO FEDERAL (DF)</a:t>
            </a:r>
            <a:endParaRPr sz="3500" dirty="0"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007459" y="1742800"/>
            <a:ext cx="24720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err="1">
                <a:latin typeface="+mj-lt"/>
                <a:ea typeface="Garamond"/>
                <a:cs typeface="Garamond"/>
                <a:sym typeface="Garamond"/>
              </a:rPr>
              <a:t>Ibaneis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 </a:t>
            </a:r>
            <a:r>
              <a:rPr lang="pt-BR" sz="2000" b="1" dirty="0" smtClean="0">
                <a:latin typeface="+mj-lt"/>
                <a:ea typeface="Garamond"/>
                <a:cs typeface="Garamond"/>
                <a:sym typeface="Garamond"/>
              </a:rPr>
              <a:t>(MDB)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41,97 </a:t>
            </a:r>
            <a:r>
              <a:rPr lang="pt-BR" sz="4000" b="1" dirty="0">
                <a:latin typeface="+mj-lt"/>
                <a:ea typeface="Garamond"/>
                <a:cs typeface="Garamond"/>
                <a:sym typeface="Garamond"/>
              </a:rPr>
              <a:t>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634.008 </a:t>
            </a:r>
            <a:r>
              <a:rPr lang="pt-BR" sz="1500" b="1" dirty="0" smtClean="0">
                <a:latin typeface="Garamond"/>
                <a:ea typeface="Garamond"/>
                <a:cs typeface="Garamond"/>
                <a:sym typeface="Garamond"/>
              </a:rPr>
              <a:t>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706800" y="1730650"/>
            <a:ext cx="3856301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Rodrigo </a:t>
            </a:r>
            <a:r>
              <a:rPr lang="pt-BR" sz="2000" b="1" dirty="0" err="1">
                <a:latin typeface="+mj-lt"/>
                <a:ea typeface="Garamond"/>
                <a:cs typeface="Garamond"/>
                <a:sym typeface="Garamond"/>
              </a:rPr>
              <a:t>Rollemberg</a:t>
            </a:r>
            <a:r>
              <a:rPr lang="pt-BR" sz="2000" b="1" dirty="0">
                <a:latin typeface="+mj-lt"/>
                <a:ea typeface="Garamond"/>
                <a:cs typeface="Garamond"/>
                <a:sym typeface="Garamond"/>
              </a:rPr>
              <a:t> (PSB)</a:t>
            </a:r>
            <a:endParaRPr sz="2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latin typeface="+mj-lt"/>
                <a:ea typeface="Garamond"/>
                <a:cs typeface="Garamond"/>
                <a:sym typeface="Garamond"/>
              </a:rPr>
              <a:t>13,94%</a:t>
            </a:r>
            <a:endParaRPr sz="4000" b="1" dirty="0">
              <a:latin typeface="+mj-lt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Garamond"/>
                <a:ea typeface="Garamond"/>
                <a:cs typeface="Garamond"/>
                <a:sym typeface="Garamond"/>
              </a:rPr>
              <a:t>210.510 votos</a:t>
            </a:r>
            <a:endParaRPr sz="1500"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79" y="1474553"/>
            <a:ext cx="1723680" cy="206521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9720" y="1486703"/>
            <a:ext cx="1617080" cy="193639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2159245" y="1474553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70180" y="1480275"/>
            <a:ext cx="10842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2º TURNO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96035" y="4107976"/>
            <a:ext cx="238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Brancos: 66.576 (3,94%)</a:t>
            </a:r>
          </a:p>
          <a:p>
            <a:pPr lvl="0"/>
            <a:r>
              <a:rPr lang="pt-BR" b="1" dirty="0">
                <a:latin typeface="Garamond"/>
                <a:ea typeface="Garamond"/>
                <a:cs typeface="Garamond"/>
                <a:sym typeface="Garamond"/>
              </a:rPr>
              <a:t>Nulos: 113.619 (6,72%)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70180" y="3971475"/>
            <a:ext cx="27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Senadores eleitos:</a:t>
            </a:r>
          </a:p>
          <a:p>
            <a:pPr algn="r"/>
            <a:r>
              <a:rPr lang="pt-BR" sz="2000" dirty="0" err="1" smtClean="0">
                <a:latin typeface="Garamond" panose="02020404030301010803" pitchFamily="18" charset="0"/>
              </a:rPr>
              <a:t>Izalci</a:t>
            </a:r>
            <a:r>
              <a:rPr lang="pt-BR" sz="2000" dirty="0" smtClean="0">
                <a:latin typeface="Garamond" panose="02020404030301010803" pitchFamily="18" charset="0"/>
              </a:rPr>
              <a:t> (PSDB)</a:t>
            </a:r>
          </a:p>
          <a:p>
            <a:pPr algn="r"/>
            <a:r>
              <a:rPr lang="pt-BR" sz="2000" dirty="0" smtClean="0">
                <a:latin typeface="Garamond" panose="02020404030301010803" pitchFamily="18" charset="0"/>
              </a:rPr>
              <a:t>Leila do Vôlei (PSB)</a:t>
            </a:r>
            <a:endParaRPr lang="pt-BR" sz="2000" dirty="0">
              <a:latin typeface="Garamond" panose="02020404030301010803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74" y="82211"/>
            <a:ext cx="2969462" cy="61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3135</Words>
  <Application>Microsoft Office PowerPoint</Application>
  <PresentationFormat>Apresentação na tela (16:9)</PresentationFormat>
  <Paragraphs>955</Paragraphs>
  <Slides>44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Garamond</vt:lpstr>
      <vt:lpstr>Copse</vt:lpstr>
      <vt:lpstr>Arial</vt:lpstr>
      <vt:lpstr>Times New Roman</vt:lpstr>
      <vt:lpstr>Simple Light</vt:lpstr>
      <vt:lpstr>Apresentação do PowerPoint</vt:lpstr>
      <vt:lpstr>PRESIDENTE </vt:lpstr>
      <vt:lpstr>ACRE  (AC)</vt:lpstr>
      <vt:lpstr>ALAGOAS (AL)</vt:lpstr>
      <vt:lpstr>AMAPÁ (AP)</vt:lpstr>
      <vt:lpstr>AMAZONAS (AM)</vt:lpstr>
      <vt:lpstr>BAHIA (BA)</vt:lpstr>
      <vt:lpstr>CEARÁ (CE)</vt:lpstr>
      <vt:lpstr>DISTRITO FEDERAL (DF)</vt:lpstr>
      <vt:lpstr>ESPÍRITO SANTO (ES)</vt:lpstr>
      <vt:lpstr>GOIÁS (GO)</vt:lpstr>
      <vt:lpstr>MARANHÃO (MA)</vt:lpstr>
      <vt:lpstr>MATO GROSSO (MT)</vt:lpstr>
      <vt:lpstr>MATO GROSSO DO SUL (MS)</vt:lpstr>
      <vt:lpstr>MINAS GERAIS (MG)</vt:lpstr>
      <vt:lpstr>PARÁ (PA)</vt:lpstr>
      <vt:lpstr>PARAÍBA (PB)</vt:lpstr>
      <vt:lpstr>PARANÁ (PR)</vt:lpstr>
      <vt:lpstr>PERNAMBUCO (PE)</vt:lpstr>
      <vt:lpstr>PIAUÍ (PI)</vt:lpstr>
      <vt:lpstr>RIO DE JANEIRO (RJ)</vt:lpstr>
      <vt:lpstr>RIO GRANDE DO NORTE (RN)</vt:lpstr>
      <vt:lpstr>RIO GRANDE DO SUL (RS)</vt:lpstr>
      <vt:lpstr>RONDÔNIA (RO)</vt:lpstr>
      <vt:lpstr>RORAIMA (RR)</vt:lpstr>
      <vt:lpstr>SANTA CATARINA (SC)</vt:lpstr>
      <vt:lpstr>SÃO PAULO (SP)</vt:lpstr>
      <vt:lpstr>SERGIPE (SE)</vt:lpstr>
      <vt:lpstr>TOCANTINS (TO)</vt:lpstr>
      <vt:lpstr>Apresentação do PowerPoint</vt:lpstr>
      <vt:lpstr>Apresentação do PowerPoint</vt:lpstr>
      <vt:lpstr>Como fica o Senado após eleições de 2018: </vt:lpstr>
      <vt:lpstr>Senado: como ficaram as bancadas após as eleições de 2018:</vt:lpstr>
      <vt:lpstr>Câmara dos Deputados: como ficaram as bancadas após as eleições de 2018:</vt:lpstr>
      <vt:lpstr>Câmara dos Deputados: como ficarão as bancadas após as eleições de 2018:</vt:lpstr>
      <vt:lpstr>DEPUTADOS FEDERAIS ELEITOS (2019-2022)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Rosane Carvalhedo</dc:creator>
  <cp:lastModifiedBy>Luiz Felipe Lacerda</cp:lastModifiedBy>
  <cp:revision>32</cp:revision>
  <dcterms:modified xsi:type="dcterms:W3CDTF">2018-10-09T19:38:31Z</dcterms:modified>
</cp:coreProperties>
</file>