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97" r:id="rId3"/>
    <p:sldId id="305" r:id="rId4"/>
    <p:sldId id="324" r:id="rId5"/>
    <p:sldId id="293" r:id="rId6"/>
    <p:sldId id="295" r:id="rId7"/>
    <p:sldId id="292" r:id="rId8"/>
    <p:sldId id="294" r:id="rId9"/>
    <p:sldId id="296" r:id="rId10"/>
    <p:sldId id="326" r:id="rId11"/>
    <p:sldId id="325" r:id="rId12"/>
    <p:sldId id="327" r:id="rId13"/>
    <p:sldId id="328" r:id="rId14"/>
    <p:sldId id="329" r:id="rId15"/>
    <p:sldId id="330" r:id="rId16"/>
    <p:sldId id="332" r:id="rId17"/>
    <p:sldId id="331" r:id="rId18"/>
    <p:sldId id="333" r:id="rId19"/>
    <p:sldId id="334" r:id="rId20"/>
    <p:sldId id="335" r:id="rId21"/>
    <p:sldId id="336" r:id="rId22"/>
    <p:sldId id="337" r:id="rId23"/>
    <p:sldId id="338" r:id="rId24"/>
    <p:sldId id="339" r:id="rId25"/>
    <p:sldId id="263" r:id="rId26"/>
    <p:sldId id="318" r:id="rId27"/>
    <p:sldId id="340" r:id="rId28"/>
    <p:sldId id="323" r:id="rId29"/>
    <p:sldId id="319" r:id="rId30"/>
    <p:sldId id="320" r:id="rId31"/>
    <p:sldId id="321" r:id="rId32"/>
    <p:sldId id="322" r:id="rId3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422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95641-9A49-4450-96E7-10270CBBC3C5}" type="datetimeFigureOut">
              <a:rPr lang="pt-BR" smtClean="0"/>
              <a:t>07/03/2017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F3749-FD76-4490-AAB7-1194820B7F5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65730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95641-9A49-4450-96E7-10270CBBC3C5}" type="datetimeFigureOut">
              <a:rPr lang="pt-BR" smtClean="0"/>
              <a:t>07/03/2017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F3749-FD76-4490-AAB7-1194820B7F5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3391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95641-9A49-4450-96E7-10270CBBC3C5}" type="datetimeFigureOut">
              <a:rPr lang="pt-BR" smtClean="0"/>
              <a:t>07/03/2017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F3749-FD76-4490-AAB7-1194820B7F5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154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95641-9A49-4450-96E7-10270CBBC3C5}" type="datetimeFigureOut">
              <a:rPr lang="pt-BR" smtClean="0"/>
              <a:t>07/03/2017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F3749-FD76-4490-AAB7-1194820B7F5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47737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95641-9A49-4450-96E7-10270CBBC3C5}" type="datetimeFigureOut">
              <a:rPr lang="pt-BR" smtClean="0"/>
              <a:t>07/03/2017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F3749-FD76-4490-AAB7-1194820B7F5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45451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95641-9A49-4450-96E7-10270CBBC3C5}" type="datetimeFigureOut">
              <a:rPr lang="pt-BR" smtClean="0"/>
              <a:t>07/03/2017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F3749-FD76-4490-AAB7-1194820B7F5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4680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95641-9A49-4450-96E7-10270CBBC3C5}" type="datetimeFigureOut">
              <a:rPr lang="pt-BR" smtClean="0"/>
              <a:t>07/03/2017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F3749-FD76-4490-AAB7-1194820B7F5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43753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95641-9A49-4450-96E7-10270CBBC3C5}" type="datetimeFigureOut">
              <a:rPr lang="pt-BR" smtClean="0"/>
              <a:t>07/03/2017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F3749-FD76-4490-AAB7-1194820B7F5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75799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95641-9A49-4450-96E7-10270CBBC3C5}" type="datetimeFigureOut">
              <a:rPr lang="pt-BR" smtClean="0"/>
              <a:t>07/03/2017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F3749-FD76-4490-AAB7-1194820B7F5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13934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95641-9A49-4450-96E7-10270CBBC3C5}" type="datetimeFigureOut">
              <a:rPr lang="pt-BR" smtClean="0"/>
              <a:t>07/03/2017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F3749-FD76-4490-AAB7-1194820B7F5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4878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95641-9A49-4450-96E7-10270CBBC3C5}" type="datetimeFigureOut">
              <a:rPr lang="pt-BR" smtClean="0"/>
              <a:t>07/03/2017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F3749-FD76-4490-AAB7-1194820B7F5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90251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F95641-9A49-4450-96E7-10270CBBC3C5}" type="datetimeFigureOut">
              <a:rPr lang="pt-BR" smtClean="0"/>
              <a:t>07/03/2017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9F3749-FD76-4490-AAB7-1194820B7F5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20392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-203730" y="2874767"/>
            <a:ext cx="3096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2400" b="1" dirty="0" smtClean="0">
                <a:solidFill>
                  <a:srgbClr val="FFFF00"/>
                </a:solidFill>
              </a:rPr>
              <a:t>ECOLOGIA INTEGRAL</a:t>
            </a:r>
            <a:r>
              <a:rPr lang="pt-BR" sz="2400" b="1" dirty="0">
                <a:solidFill>
                  <a:srgbClr val="FFFF00"/>
                </a:solidFill>
              </a:rPr>
              <a:t> 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4067944" y="258447"/>
            <a:ext cx="43204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rgbClr val="92D050"/>
                </a:solidFill>
              </a:rPr>
              <a:t>NÍVEL ÉTICO E ESPIRITUAL: Ecumenismo e diálogo com todas </a:t>
            </a:r>
            <a:r>
              <a:rPr lang="pt-BR" sz="2400" b="1" dirty="0">
                <a:solidFill>
                  <a:srgbClr val="92D050"/>
                </a:solidFill>
              </a:rPr>
              <a:t>a</a:t>
            </a:r>
            <a:r>
              <a:rPr lang="pt-BR" sz="2400" b="1" dirty="0" smtClean="0">
                <a:solidFill>
                  <a:srgbClr val="92D050"/>
                </a:solidFill>
              </a:rPr>
              <a:t>s pessoas de boa vontade</a:t>
            </a:r>
            <a:endParaRPr lang="pt-BR" sz="2400" b="1" dirty="0">
              <a:solidFill>
                <a:srgbClr val="92D050"/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4211960" y="3068960"/>
            <a:ext cx="448769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rgbClr val="92D050"/>
                </a:solidFill>
              </a:rPr>
              <a:t>NÍVEL CRÍTICO </a:t>
            </a:r>
            <a:r>
              <a:rPr lang="pt-BR" sz="2400" b="1" cap="all" dirty="0" smtClean="0">
                <a:solidFill>
                  <a:srgbClr val="92D050"/>
                </a:solidFill>
              </a:rPr>
              <a:t>da </a:t>
            </a:r>
            <a:r>
              <a:rPr lang="pt-BR" sz="2400" b="1" cap="all" dirty="0">
                <a:solidFill>
                  <a:srgbClr val="92D050"/>
                </a:solidFill>
              </a:rPr>
              <a:t>busca de um desenvolvimento sustentável e </a:t>
            </a:r>
            <a:r>
              <a:rPr lang="pt-BR" sz="2400" b="1" cap="all" dirty="0" smtClean="0">
                <a:solidFill>
                  <a:srgbClr val="92D050"/>
                </a:solidFill>
              </a:rPr>
              <a:t>integral, para além do paradigma da tecnociência: </a:t>
            </a:r>
            <a:br>
              <a:rPr lang="pt-BR" sz="2400" b="1" cap="all" dirty="0" smtClean="0">
                <a:solidFill>
                  <a:srgbClr val="92D050"/>
                </a:solidFill>
              </a:rPr>
            </a:br>
            <a:r>
              <a:rPr lang="pt-BR" sz="2400" b="1" dirty="0" smtClean="0">
                <a:solidFill>
                  <a:srgbClr val="92D050"/>
                </a:solidFill>
              </a:rPr>
              <a:t>Inclui toda a família humana</a:t>
            </a:r>
          </a:p>
          <a:p>
            <a:r>
              <a:rPr lang="pt-BR" sz="2400" b="1" dirty="0" smtClean="0">
                <a:solidFill>
                  <a:srgbClr val="92D050"/>
                </a:solidFill>
              </a:rPr>
              <a:t>Preocupação especial com os pobres e excluídos - </a:t>
            </a:r>
            <a:r>
              <a:rPr lang="pt-BR" sz="2400" b="1" dirty="0">
                <a:solidFill>
                  <a:srgbClr val="92D050"/>
                </a:solidFill>
              </a:rPr>
              <a:t>não há </a:t>
            </a:r>
            <a:r>
              <a:rPr lang="pt-BR" sz="2400" b="1" dirty="0" smtClean="0">
                <a:solidFill>
                  <a:srgbClr val="92D050"/>
                </a:solidFill>
              </a:rPr>
              <a:t>espaço </a:t>
            </a:r>
            <a:r>
              <a:rPr lang="pt-BR" sz="2400" b="1" dirty="0">
                <a:solidFill>
                  <a:srgbClr val="92D050"/>
                </a:solidFill>
              </a:rPr>
              <a:t>para a globalização da indiferença</a:t>
            </a:r>
          </a:p>
          <a:p>
            <a:endParaRPr lang="pt-BR" sz="2400" b="1" cap="all" dirty="0" smtClean="0">
              <a:solidFill>
                <a:srgbClr val="92D050"/>
              </a:solidFill>
            </a:endParaRPr>
          </a:p>
          <a:p>
            <a:endParaRPr lang="pt-BR" sz="2400" b="1" cap="all" dirty="0">
              <a:solidFill>
                <a:srgbClr val="92D050"/>
              </a:solidFill>
            </a:endParaRPr>
          </a:p>
        </p:txBody>
      </p:sp>
      <p:cxnSp>
        <p:nvCxnSpPr>
          <p:cNvPr id="6" name="Conector de seta reta 5"/>
          <p:cNvCxnSpPr/>
          <p:nvPr/>
        </p:nvCxnSpPr>
        <p:spPr>
          <a:xfrm flipV="1">
            <a:off x="2915816" y="1298378"/>
            <a:ext cx="864096" cy="180722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9" name="Conector de seta reta 8"/>
          <p:cNvCxnSpPr/>
          <p:nvPr/>
        </p:nvCxnSpPr>
        <p:spPr>
          <a:xfrm>
            <a:off x="2915816" y="3212976"/>
            <a:ext cx="1008112" cy="123894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6855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26015" y="836712"/>
            <a:ext cx="4572000" cy="255454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sz="2000" b="1" dirty="0" smtClean="0">
                <a:solidFill>
                  <a:schemeClr val="bg2"/>
                </a:solidFill>
              </a:rPr>
              <a:t>O </a:t>
            </a:r>
            <a:r>
              <a:rPr lang="pt-BR" sz="2000" b="1" dirty="0">
                <a:solidFill>
                  <a:schemeClr val="bg2"/>
                </a:solidFill>
              </a:rPr>
              <a:t>poder da tecnologia :dois séculos de ondas enormes de mudanças: a máquina a vapor, a ferrovia, o telégrafo, a </a:t>
            </a:r>
            <a:r>
              <a:rPr lang="pt-BR" sz="2000" b="1" dirty="0" smtClean="0">
                <a:solidFill>
                  <a:schemeClr val="bg2"/>
                </a:solidFill>
              </a:rPr>
              <a:t>eletricidade</a:t>
            </a:r>
            <a:r>
              <a:rPr lang="pt-BR" sz="2000" b="1" dirty="0">
                <a:solidFill>
                  <a:schemeClr val="bg2"/>
                </a:solidFill>
              </a:rPr>
              <a:t>, o automóvel, o avião, as indústrias químicas, a medicina moderna, a informática e, mais recentemente, a revolução digital, a robótica, as biotecnologias e as nanotecnologias</a:t>
            </a:r>
          </a:p>
        </p:txBody>
      </p:sp>
      <p:sp>
        <p:nvSpPr>
          <p:cNvPr id="3" name="Retângulo 2"/>
          <p:cNvSpPr/>
          <p:nvPr/>
        </p:nvSpPr>
        <p:spPr>
          <a:xfrm>
            <a:off x="2195736" y="3501008"/>
            <a:ext cx="4572000" cy="31700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sz="2000" b="1" dirty="0">
                <a:solidFill>
                  <a:schemeClr val="bg2"/>
                </a:solidFill>
              </a:rPr>
              <a:t>104. A energia nuclear, a biotecnologia, a informática, o conhecimento do nosso próprio DNA e outras potencialidades que adquirimos, dão, àqueles que detêm o conhecimento e sobretudo o poder </a:t>
            </a:r>
            <a:r>
              <a:rPr lang="pt-BR" sz="2000" b="1" dirty="0" smtClean="0">
                <a:solidFill>
                  <a:schemeClr val="bg2"/>
                </a:solidFill>
              </a:rPr>
              <a:t>econômico </a:t>
            </a:r>
            <a:r>
              <a:rPr lang="pt-BR" sz="2000" b="1" dirty="0">
                <a:solidFill>
                  <a:schemeClr val="bg2"/>
                </a:solidFill>
              </a:rPr>
              <a:t>para o desfrutar, um domínio impressionante sobre o conjunto do </a:t>
            </a:r>
            <a:r>
              <a:rPr lang="pt-BR" sz="2000" b="1" dirty="0" smtClean="0">
                <a:solidFill>
                  <a:schemeClr val="bg2"/>
                </a:solidFill>
              </a:rPr>
              <a:t>gênero </a:t>
            </a:r>
            <a:r>
              <a:rPr lang="pt-BR" sz="2000" b="1" dirty="0">
                <a:solidFill>
                  <a:schemeClr val="bg2"/>
                </a:solidFill>
              </a:rPr>
              <a:t>humano e do mundo inteiro.  Nunca a humanidade teve tanto poder sobre si mesma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5868144" y="116632"/>
            <a:ext cx="302433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2200" b="1" dirty="0" smtClean="0">
                <a:solidFill>
                  <a:srgbClr val="92D050"/>
                </a:solidFill>
              </a:rPr>
              <a:t>CAPÍTULO III: </a:t>
            </a:r>
          </a:p>
          <a:p>
            <a:pPr algn="r"/>
            <a:r>
              <a:rPr lang="pt-BR" sz="2200" b="1" dirty="0" smtClean="0">
                <a:solidFill>
                  <a:srgbClr val="92D050"/>
                </a:solidFill>
              </a:rPr>
              <a:t>A Raiz Humana da Crise</a:t>
            </a:r>
            <a:br>
              <a:rPr lang="pt-BR" sz="2200" b="1" dirty="0" smtClean="0">
                <a:solidFill>
                  <a:srgbClr val="92D050"/>
                </a:solidFill>
              </a:rPr>
            </a:br>
            <a:r>
              <a:rPr lang="pt-BR" sz="2200" b="1" dirty="0" smtClean="0">
                <a:solidFill>
                  <a:srgbClr val="92D050"/>
                </a:solidFill>
              </a:rPr>
              <a:t>Ecológica</a:t>
            </a:r>
            <a:endParaRPr lang="pt-BR" sz="2200" b="1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3120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835696" y="1224628"/>
            <a:ext cx="666490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b="1" dirty="0">
                <a:solidFill>
                  <a:schemeClr val="bg2"/>
                </a:solidFill>
              </a:rPr>
              <a:t> </a:t>
            </a:r>
          </a:p>
          <a:p>
            <a:r>
              <a:rPr lang="pt-BR" sz="2000" b="1" dirty="0">
                <a:solidFill>
                  <a:schemeClr val="bg2"/>
                </a:solidFill>
              </a:rPr>
              <a:t> </a:t>
            </a:r>
            <a:r>
              <a:rPr lang="pt-BR" sz="2000" b="1" dirty="0" smtClean="0">
                <a:solidFill>
                  <a:schemeClr val="bg2"/>
                </a:solidFill>
              </a:rPr>
              <a:t>105. Tende-se </a:t>
            </a:r>
            <a:r>
              <a:rPr lang="pt-BR" sz="2000" b="1" dirty="0">
                <a:solidFill>
                  <a:schemeClr val="bg2"/>
                </a:solidFill>
              </a:rPr>
              <a:t>a crer que  «toda a aquisição de poder seja simplesmente progresso, aumento de segurança, de utilidade, de bem-estar, de força vital, de plenitude de valores »[83 ], como se a realidade, o bem e a verdade desabrochassem espontaneamente do próprio poder da tecnologia e da economia. </a:t>
            </a:r>
            <a:endParaRPr lang="pt-BR" sz="2000" b="1" dirty="0" smtClean="0">
              <a:solidFill>
                <a:schemeClr val="bg2"/>
              </a:solidFill>
            </a:endParaRPr>
          </a:p>
          <a:p>
            <a:endParaRPr lang="pt-BR" sz="2000" b="1" dirty="0">
              <a:solidFill>
                <a:schemeClr val="bg2"/>
              </a:solidFill>
            </a:endParaRPr>
          </a:p>
          <a:p>
            <a:r>
              <a:rPr lang="pt-BR" sz="2000" b="1" dirty="0" smtClean="0">
                <a:solidFill>
                  <a:schemeClr val="bg2"/>
                </a:solidFill>
              </a:rPr>
              <a:t>A </a:t>
            </a:r>
            <a:r>
              <a:rPr lang="pt-BR" sz="2000" b="1" dirty="0">
                <a:solidFill>
                  <a:schemeClr val="bg2"/>
                </a:solidFill>
              </a:rPr>
              <a:t>verdade é que «o homem moderno não foi educado para o reto uso do poder»,[84] porque o imenso crescimento tecnológico não foi acompanhado por um desenvolvimento do ser humano quanto à responsabilidade, aos valores, à consciência . </a:t>
            </a:r>
          </a:p>
          <a:p>
            <a:r>
              <a:rPr lang="pt-BR" sz="2000" b="1" dirty="0">
                <a:solidFill>
                  <a:schemeClr val="bg2"/>
                </a:solidFill>
              </a:rPr>
              <a:t> </a:t>
            </a:r>
          </a:p>
          <a:p>
            <a:r>
              <a:rPr lang="en-US" sz="2000" b="1" dirty="0">
                <a:solidFill>
                  <a:schemeClr val="bg2"/>
                </a:solidFill>
              </a:rPr>
              <a:t>  </a:t>
            </a:r>
            <a:r>
              <a:rPr lang="pt-BR" sz="2000" b="1" dirty="0">
                <a:solidFill>
                  <a:schemeClr val="bg2"/>
                </a:solidFill>
              </a:rPr>
              <a:t>Romano </a:t>
            </a:r>
            <a:r>
              <a:rPr lang="pt-BR" sz="2000" b="1" dirty="0" err="1">
                <a:solidFill>
                  <a:schemeClr val="bg2"/>
                </a:solidFill>
              </a:rPr>
              <a:t>Guardini</a:t>
            </a:r>
            <a:r>
              <a:rPr lang="pt-BR" sz="2000" b="1" dirty="0">
                <a:solidFill>
                  <a:schemeClr val="bg2"/>
                </a:solidFill>
              </a:rPr>
              <a:t>, Das </a:t>
            </a:r>
            <a:r>
              <a:rPr lang="pt-BR" sz="2000" b="1" dirty="0" err="1">
                <a:solidFill>
                  <a:schemeClr val="bg2"/>
                </a:solidFill>
              </a:rPr>
              <a:t>Ende</a:t>
            </a:r>
            <a:r>
              <a:rPr lang="pt-BR" sz="2000" b="1" dirty="0">
                <a:solidFill>
                  <a:schemeClr val="bg2"/>
                </a:solidFill>
              </a:rPr>
              <a:t> der </a:t>
            </a:r>
            <a:r>
              <a:rPr lang="pt-BR" sz="2000" b="1" dirty="0" err="1">
                <a:solidFill>
                  <a:schemeClr val="bg2"/>
                </a:solidFill>
              </a:rPr>
              <a:t>Neuzeit</a:t>
            </a:r>
            <a:r>
              <a:rPr lang="pt-BR" sz="2000" b="1" dirty="0">
                <a:solidFill>
                  <a:schemeClr val="bg2"/>
                </a:solidFill>
              </a:rPr>
              <a:t>(Würzburg9 1965), </a:t>
            </a:r>
            <a:r>
              <a:rPr lang="pt-BR" sz="2000" b="1" dirty="0" smtClean="0">
                <a:solidFill>
                  <a:schemeClr val="bg2"/>
                </a:solidFill>
              </a:rPr>
              <a:t>87. </a:t>
            </a:r>
            <a:r>
              <a:rPr lang="pt-BR" sz="2000" b="1" dirty="0">
                <a:solidFill>
                  <a:schemeClr val="bg2"/>
                </a:solidFill>
              </a:rPr>
              <a:t>O fim </a:t>
            </a:r>
            <a:r>
              <a:rPr lang="pt-BR" sz="2000" b="1" dirty="0" smtClean="0">
                <a:solidFill>
                  <a:schemeClr val="bg2"/>
                </a:solidFill>
              </a:rPr>
              <a:t>da Era Moderna</a:t>
            </a:r>
            <a:endParaRPr lang="pt-BR" sz="2000" b="1" dirty="0">
              <a:solidFill>
                <a:schemeClr val="bg2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5868144" y="116632"/>
            <a:ext cx="302433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2200" b="1" dirty="0" smtClean="0">
                <a:solidFill>
                  <a:srgbClr val="92D050"/>
                </a:solidFill>
              </a:rPr>
              <a:t>CAPÍTULO III: </a:t>
            </a:r>
          </a:p>
          <a:p>
            <a:pPr algn="r"/>
            <a:r>
              <a:rPr lang="pt-BR" sz="2200" b="1" dirty="0" smtClean="0">
                <a:solidFill>
                  <a:srgbClr val="92D050"/>
                </a:solidFill>
              </a:rPr>
              <a:t>A Raiz Humana da Crise</a:t>
            </a:r>
            <a:br>
              <a:rPr lang="pt-BR" sz="2200" b="1" dirty="0" smtClean="0">
                <a:solidFill>
                  <a:srgbClr val="92D050"/>
                </a:solidFill>
              </a:rPr>
            </a:br>
            <a:r>
              <a:rPr lang="pt-BR" sz="2200" b="1" dirty="0" smtClean="0">
                <a:solidFill>
                  <a:srgbClr val="92D050"/>
                </a:solidFill>
              </a:rPr>
              <a:t>Ecológica</a:t>
            </a:r>
            <a:endParaRPr lang="pt-BR" sz="2200" b="1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1979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763688" y="980728"/>
            <a:ext cx="538234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b="1" u="sng" dirty="0">
                <a:solidFill>
                  <a:schemeClr val="bg2"/>
                </a:solidFill>
              </a:rPr>
              <a:t>106</a:t>
            </a:r>
            <a:r>
              <a:rPr lang="pt-BR" sz="2000" b="1" dirty="0">
                <a:solidFill>
                  <a:schemeClr val="bg2"/>
                </a:solidFill>
              </a:rPr>
              <a:t>. Mas o problema fundamental é outro e ainda mais profundo: o modo como realmente a humanidade assumiu a tecnologia e o seu desenvolvimento juntamente com um paradigma </a:t>
            </a:r>
            <a:r>
              <a:rPr lang="pt-BR" sz="2000" b="1" dirty="0" smtClean="0">
                <a:solidFill>
                  <a:schemeClr val="bg2"/>
                </a:solidFill>
              </a:rPr>
              <a:t>homogêneo </a:t>
            </a:r>
            <a:r>
              <a:rPr lang="pt-BR" sz="2000" b="1" dirty="0">
                <a:solidFill>
                  <a:schemeClr val="bg2"/>
                </a:solidFill>
              </a:rPr>
              <a:t>e unidimensional. </a:t>
            </a:r>
            <a:endParaRPr lang="pt-BR" sz="2000" b="1" dirty="0" smtClean="0">
              <a:solidFill>
                <a:schemeClr val="bg2"/>
              </a:solidFill>
            </a:endParaRPr>
          </a:p>
          <a:p>
            <a:endParaRPr lang="pt-BR" sz="2000" b="1" dirty="0">
              <a:solidFill>
                <a:schemeClr val="bg2"/>
              </a:solidFill>
            </a:endParaRPr>
          </a:p>
          <a:p>
            <a:r>
              <a:rPr lang="pt-BR" sz="2000" b="1" dirty="0" smtClean="0">
                <a:solidFill>
                  <a:schemeClr val="bg2"/>
                </a:solidFill>
              </a:rPr>
              <a:t>Neste </a:t>
            </a:r>
            <a:r>
              <a:rPr lang="pt-BR" sz="2000" b="1" dirty="0">
                <a:solidFill>
                  <a:schemeClr val="bg2"/>
                </a:solidFill>
              </a:rPr>
              <a:t>paradigma, sobressai uma concepção do sujeito que progressivamente, no processo lógico-racional, compreende e assim se apropria do </a:t>
            </a:r>
            <a:r>
              <a:rPr lang="pt-BR" sz="2000" b="1" dirty="0" smtClean="0">
                <a:solidFill>
                  <a:schemeClr val="bg2"/>
                </a:solidFill>
              </a:rPr>
              <a:t>objeto </a:t>
            </a:r>
            <a:r>
              <a:rPr lang="pt-BR" sz="2000" b="1" dirty="0">
                <a:solidFill>
                  <a:schemeClr val="bg2"/>
                </a:solidFill>
              </a:rPr>
              <a:t>que se encontra fora. Um tal sujeito desenvolve-se ao estabelecer o método científico com a sua experimentação, que já é explicitamente uma técnica de posse, domínio e transformação. </a:t>
            </a:r>
          </a:p>
          <a:p>
            <a:r>
              <a:rPr lang="pt-BR" sz="2000" b="1" dirty="0">
                <a:solidFill>
                  <a:schemeClr val="bg2"/>
                </a:solidFill>
              </a:rPr>
              <a:t> </a:t>
            </a:r>
          </a:p>
          <a:p>
            <a:r>
              <a:rPr lang="pt-BR" sz="2000" b="1" dirty="0">
                <a:solidFill>
                  <a:schemeClr val="bg2"/>
                </a:solidFill>
              </a:rPr>
              <a:t>É como se o sujeito tivesse à sua frente a realidade informe totalmente disponível para a manipulação. 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5868144" y="116632"/>
            <a:ext cx="302433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2200" b="1" dirty="0" smtClean="0">
                <a:solidFill>
                  <a:srgbClr val="92D050"/>
                </a:solidFill>
              </a:rPr>
              <a:t>CAPÍTULO III: </a:t>
            </a:r>
          </a:p>
          <a:p>
            <a:pPr algn="r"/>
            <a:r>
              <a:rPr lang="pt-BR" sz="2200" b="1" dirty="0" smtClean="0">
                <a:solidFill>
                  <a:srgbClr val="92D050"/>
                </a:solidFill>
              </a:rPr>
              <a:t>A Raiz Humana da Crise</a:t>
            </a:r>
            <a:br>
              <a:rPr lang="pt-BR" sz="2200" b="1" dirty="0" smtClean="0">
                <a:solidFill>
                  <a:srgbClr val="92D050"/>
                </a:solidFill>
              </a:rPr>
            </a:br>
            <a:r>
              <a:rPr lang="pt-BR" sz="2200" b="1" dirty="0" smtClean="0">
                <a:solidFill>
                  <a:srgbClr val="92D050"/>
                </a:solidFill>
              </a:rPr>
              <a:t>Ecológica</a:t>
            </a:r>
            <a:endParaRPr lang="pt-BR" sz="2200" b="1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1521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52544" y="1412776"/>
            <a:ext cx="4572000" cy="480131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b="1" dirty="0">
                <a:solidFill>
                  <a:schemeClr val="bg2"/>
                </a:solidFill>
              </a:rPr>
              <a:t>Daqui passa-se facilmente à ideia dum crescimento infinito ou ilimitado, que tanto entusiasmou os economistas, os teóricos da finança e da tecnologia. Isto supõe a mentira da disponibilidade infinita dos bens do planeta, que leva a «espremê-lo» até ao limite e para além do mesmo. </a:t>
            </a:r>
            <a:endParaRPr lang="pt-BR" b="1" dirty="0" smtClean="0">
              <a:solidFill>
                <a:schemeClr val="bg2"/>
              </a:solidFill>
            </a:endParaRPr>
          </a:p>
          <a:p>
            <a:endParaRPr lang="pt-BR" b="1" dirty="0">
              <a:solidFill>
                <a:schemeClr val="bg2"/>
              </a:solidFill>
            </a:endParaRPr>
          </a:p>
          <a:p>
            <a:r>
              <a:rPr lang="pt-BR" b="1" dirty="0" smtClean="0">
                <a:solidFill>
                  <a:schemeClr val="bg2"/>
                </a:solidFill>
              </a:rPr>
              <a:t>Trata- </a:t>
            </a:r>
            <a:r>
              <a:rPr lang="pt-BR" b="1" dirty="0">
                <a:solidFill>
                  <a:schemeClr val="bg2"/>
                </a:solidFill>
              </a:rPr>
              <a:t>se do falso pressuposto de que «existe uma quantidade ilimitada de energia e de recursos a serem utilizados, que a sua regeneração é possível de imediato e que os efeitos negativos das manipulações da ordem natural podem ser facilmente absorvidos».</a:t>
            </a:r>
            <a:r>
              <a:rPr lang="pt-BR" b="1" u="sng" dirty="0">
                <a:solidFill>
                  <a:schemeClr val="bg2"/>
                </a:solidFill>
              </a:rPr>
              <a:t>[86] </a:t>
            </a:r>
            <a:r>
              <a:rPr lang="pt-BR" b="1" dirty="0">
                <a:solidFill>
                  <a:srgbClr val="FFFF00"/>
                </a:solidFill>
              </a:rPr>
              <a:t>Pontifício Conselho «Justiça e Paz», Compêndio da Doutrina Social da Igreja, 462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5868144" y="116632"/>
            <a:ext cx="302433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2200" b="1" dirty="0" smtClean="0">
                <a:solidFill>
                  <a:srgbClr val="92D050"/>
                </a:solidFill>
              </a:rPr>
              <a:t>CAPÍTULO III: </a:t>
            </a:r>
          </a:p>
          <a:p>
            <a:pPr algn="r"/>
            <a:r>
              <a:rPr lang="pt-BR" sz="2200" b="1" dirty="0" smtClean="0">
                <a:solidFill>
                  <a:srgbClr val="92D050"/>
                </a:solidFill>
              </a:rPr>
              <a:t>A Raiz Humana da Crise</a:t>
            </a:r>
            <a:br>
              <a:rPr lang="pt-BR" sz="2200" b="1" dirty="0" smtClean="0">
                <a:solidFill>
                  <a:srgbClr val="92D050"/>
                </a:solidFill>
              </a:rPr>
            </a:br>
            <a:r>
              <a:rPr lang="pt-BR" sz="2200" b="1" dirty="0" smtClean="0">
                <a:solidFill>
                  <a:srgbClr val="92D050"/>
                </a:solidFill>
              </a:rPr>
              <a:t>Ecológica</a:t>
            </a:r>
            <a:endParaRPr lang="pt-BR" sz="2200" b="1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4518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335846"/>
            <a:ext cx="5094312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200" b="1" dirty="0" smtClean="0">
                <a:solidFill>
                  <a:srgbClr val="92D050"/>
                </a:solidFill>
              </a:rPr>
              <a:t>Papa João Paulo Segundo na Carta Apostólica Fides et </a:t>
            </a:r>
            <a:r>
              <a:rPr lang="pt-BR" sz="2200" b="1" dirty="0" err="1" smtClean="0">
                <a:solidFill>
                  <a:srgbClr val="92D050"/>
                </a:solidFill>
              </a:rPr>
              <a:t>Ratio</a:t>
            </a:r>
            <a:r>
              <a:rPr lang="pt-BR" sz="2200" b="1" dirty="0" smtClean="0">
                <a:solidFill>
                  <a:srgbClr val="92D050"/>
                </a:solidFill>
              </a:rPr>
              <a:t/>
            </a:r>
            <a:br>
              <a:rPr lang="pt-BR" sz="2200" b="1" dirty="0" smtClean="0">
                <a:solidFill>
                  <a:srgbClr val="92D050"/>
                </a:solidFill>
              </a:rPr>
            </a:br>
            <a:r>
              <a:rPr lang="pt-BR" b="1" dirty="0" smtClean="0">
                <a:solidFill>
                  <a:srgbClr val="92D050"/>
                </a:solidFill>
              </a:rPr>
              <a:t>Existem </a:t>
            </a:r>
            <a:r>
              <a:rPr lang="pt-BR" b="1" dirty="0">
                <a:solidFill>
                  <a:srgbClr val="92D050"/>
                </a:solidFill>
              </a:rPr>
              <a:t>algumas questões fundamentais que definem o ser humano como humano: "Quem sou eu? </a:t>
            </a:r>
            <a:r>
              <a:rPr lang="en-US" b="1" dirty="0" smtClean="0">
                <a:solidFill>
                  <a:srgbClr val="92D050"/>
                </a:solidFill>
              </a:rPr>
              <a:t>De </a:t>
            </a:r>
            <a:r>
              <a:rPr lang="en-US" b="1" dirty="0" err="1" smtClean="0">
                <a:solidFill>
                  <a:srgbClr val="92D050"/>
                </a:solidFill>
              </a:rPr>
              <a:t>onde</a:t>
            </a:r>
            <a:r>
              <a:rPr lang="en-US" b="1" dirty="0" smtClean="0">
                <a:solidFill>
                  <a:srgbClr val="92D050"/>
                </a:solidFill>
              </a:rPr>
              <a:t> </a:t>
            </a:r>
            <a:r>
              <a:rPr lang="en-US" b="1" dirty="0" err="1">
                <a:solidFill>
                  <a:srgbClr val="92D050"/>
                </a:solidFill>
              </a:rPr>
              <a:t>venho</a:t>
            </a:r>
            <a:r>
              <a:rPr lang="en-US" b="1" dirty="0">
                <a:solidFill>
                  <a:srgbClr val="92D050"/>
                </a:solidFill>
              </a:rPr>
              <a:t> e para </a:t>
            </a:r>
            <a:r>
              <a:rPr lang="en-US" b="1" dirty="0" err="1">
                <a:solidFill>
                  <a:srgbClr val="92D050"/>
                </a:solidFill>
              </a:rPr>
              <a:t>onde</a:t>
            </a:r>
            <a:r>
              <a:rPr lang="en-US" b="1" dirty="0">
                <a:solidFill>
                  <a:srgbClr val="92D050"/>
                </a:solidFill>
              </a:rPr>
              <a:t> </a:t>
            </a:r>
            <a:r>
              <a:rPr lang="en-US" b="1" dirty="0" err="1">
                <a:solidFill>
                  <a:srgbClr val="92D050"/>
                </a:solidFill>
              </a:rPr>
              <a:t>vou</a:t>
            </a:r>
            <a:r>
              <a:rPr lang="en-US" b="1" dirty="0">
                <a:solidFill>
                  <a:srgbClr val="92D050"/>
                </a:solidFill>
              </a:rPr>
              <a:t>? </a:t>
            </a:r>
            <a:r>
              <a:rPr lang="en-US" b="1" dirty="0" err="1" smtClean="0">
                <a:solidFill>
                  <a:srgbClr val="92D050"/>
                </a:solidFill>
              </a:rPr>
              <a:t>Por</a:t>
            </a:r>
            <a:r>
              <a:rPr lang="en-US" b="1" dirty="0" smtClean="0">
                <a:solidFill>
                  <a:srgbClr val="92D050"/>
                </a:solidFill>
              </a:rPr>
              <a:t> que </a:t>
            </a:r>
            <a:r>
              <a:rPr lang="en-US" b="1" dirty="0" err="1">
                <a:solidFill>
                  <a:srgbClr val="92D050"/>
                </a:solidFill>
              </a:rPr>
              <a:t>existe</a:t>
            </a:r>
            <a:r>
              <a:rPr lang="en-US" b="1" dirty="0">
                <a:solidFill>
                  <a:srgbClr val="92D050"/>
                </a:solidFill>
              </a:rPr>
              <a:t> o mal? </a:t>
            </a:r>
            <a:r>
              <a:rPr lang="pt-BR" b="1" dirty="0">
                <a:solidFill>
                  <a:srgbClr val="92D050"/>
                </a:solidFill>
              </a:rPr>
              <a:t>O que é que existirá depois desta vida?" base fundamental sobre a qual todo ser humano construiria a sua vida e lhe daria sentido. </a:t>
            </a:r>
            <a:endParaRPr lang="pt-BR" b="1" dirty="0" smtClean="0">
              <a:solidFill>
                <a:srgbClr val="92D050"/>
              </a:solidFill>
            </a:endParaRPr>
          </a:p>
          <a:p>
            <a:endParaRPr lang="pt-BR" b="1" dirty="0">
              <a:solidFill>
                <a:srgbClr val="92D050"/>
              </a:solidFill>
            </a:endParaRPr>
          </a:p>
          <a:p>
            <a:r>
              <a:rPr lang="pt-BR" b="1" dirty="0">
                <a:solidFill>
                  <a:srgbClr val="92D050"/>
                </a:solidFill>
              </a:rPr>
              <a:t>P</a:t>
            </a:r>
            <a:r>
              <a:rPr lang="pt-BR" b="1" dirty="0" smtClean="0">
                <a:solidFill>
                  <a:srgbClr val="92D050"/>
                </a:solidFill>
              </a:rPr>
              <a:t>or </a:t>
            </a:r>
            <a:r>
              <a:rPr lang="pt-BR" b="1" dirty="0">
                <a:solidFill>
                  <a:srgbClr val="92D050"/>
                </a:solidFill>
              </a:rPr>
              <a:t>que é que a razão se quer impedir a si mesma de tender para a verdade, enquanto, por sua própria natureza, ela está inclinada para alcançá-la e, mais ainda, possui os instrumentos necessários para isso? Entretanto, diversos movimentos filosóficos contemporâneos insistem em querer </a:t>
            </a:r>
            <a:r>
              <a:rPr lang="pt-BR" b="1" dirty="0" err="1" smtClean="0">
                <a:solidFill>
                  <a:srgbClr val="92D050"/>
                </a:solidFill>
              </a:rPr>
              <a:t>idealisar</a:t>
            </a:r>
            <a:r>
              <a:rPr lang="pt-BR" b="1" dirty="0" smtClean="0">
                <a:solidFill>
                  <a:srgbClr val="92D050"/>
                </a:solidFill>
              </a:rPr>
              <a:t> o </a:t>
            </a:r>
            <a:r>
              <a:rPr lang="pt-BR" b="1" dirty="0">
                <a:solidFill>
                  <a:srgbClr val="92D050"/>
                </a:solidFill>
              </a:rPr>
              <a:t>estado de debilidade da razão, impedindo-a de fato de ser ela mesma. </a:t>
            </a:r>
            <a:r>
              <a:rPr lang="pt-BR" b="1" dirty="0" smtClean="0">
                <a:solidFill>
                  <a:srgbClr val="92D050"/>
                </a:solidFill>
              </a:rPr>
              <a:t>Consequência </a:t>
            </a:r>
            <a:r>
              <a:rPr lang="pt-BR" b="1" dirty="0">
                <a:solidFill>
                  <a:srgbClr val="92D050"/>
                </a:solidFill>
              </a:rPr>
              <a:t>disso </a:t>
            </a:r>
            <a:r>
              <a:rPr lang="pt-BR" b="1" dirty="0" smtClean="0">
                <a:solidFill>
                  <a:srgbClr val="92D050"/>
                </a:solidFill>
              </a:rPr>
              <a:t>é </a:t>
            </a:r>
            <a:r>
              <a:rPr lang="pt-BR" b="1" dirty="0">
                <a:solidFill>
                  <a:srgbClr val="92D050"/>
                </a:solidFill>
              </a:rPr>
              <a:t>uma visão do homem </a:t>
            </a:r>
            <a:r>
              <a:rPr lang="pt-BR" b="1" dirty="0" smtClean="0">
                <a:solidFill>
                  <a:srgbClr val="92D050"/>
                </a:solidFill>
              </a:rPr>
              <a:t>e </a:t>
            </a:r>
            <a:r>
              <a:rPr lang="pt-BR" b="1" dirty="0">
                <a:solidFill>
                  <a:srgbClr val="92D050"/>
                </a:solidFill>
              </a:rPr>
              <a:t>do mundo que privilegia o arbítrio e o pragmatismo, gerando um ceticismo geral, segundo o qual "tudo fica reduzido a mera opinião", orientando-se com "verdades parciais e provisórias" </a:t>
            </a:r>
          </a:p>
        </p:txBody>
      </p:sp>
    </p:spTree>
    <p:extLst>
      <p:ext uri="{BB962C8B-B14F-4D97-AF65-F5344CB8AC3E}">
        <p14:creationId xmlns:p14="http://schemas.microsoft.com/office/powerpoint/2010/main" val="4066012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575574" y="476672"/>
            <a:ext cx="5958408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200" b="1" dirty="0">
                <a:solidFill>
                  <a:srgbClr val="92D050"/>
                </a:solidFill>
              </a:rPr>
              <a:t>"O homem, por sua natureza, procura a verdade. </a:t>
            </a:r>
            <a:r>
              <a:rPr lang="en-US" sz="2200" b="1" dirty="0" err="1">
                <a:solidFill>
                  <a:srgbClr val="92D050"/>
                </a:solidFill>
              </a:rPr>
              <a:t>Esta</a:t>
            </a:r>
            <a:r>
              <a:rPr lang="en-US" sz="2200" b="1" dirty="0">
                <a:solidFill>
                  <a:srgbClr val="92D050"/>
                </a:solidFill>
              </a:rPr>
              <a:t> </a:t>
            </a:r>
            <a:r>
              <a:rPr lang="en-US" sz="2200" b="1" dirty="0" err="1">
                <a:solidFill>
                  <a:srgbClr val="92D050"/>
                </a:solidFill>
              </a:rPr>
              <a:t>busca</a:t>
            </a:r>
            <a:r>
              <a:rPr lang="en-US" sz="2200" b="1" dirty="0">
                <a:solidFill>
                  <a:srgbClr val="92D050"/>
                </a:solidFill>
              </a:rPr>
              <a:t> </a:t>
            </a:r>
            <a:r>
              <a:rPr lang="en-US" sz="2200" b="1" dirty="0" err="1">
                <a:solidFill>
                  <a:srgbClr val="92D050"/>
                </a:solidFill>
              </a:rPr>
              <a:t>não</a:t>
            </a:r>
            <a:r>
              <a:rPr lang="en-US" sz="2200" b="1" dirty="0">
                <a:solidFill>
                  <a:srgbClr val="92D050"/>
                </a:solidFill>
              </a:rPr>
              <a:t> se </a:t>
            </a:r>
            <a:r>
              <a:rPr lang="en-US" sz="2200" b="1" dirty="0" err="1">
                <a:solidFill>
                  <a:srgbClr val="92D050"/>
                </a:solidFill>
              </a:rPr>
              <a:t>destina</a:t>
            </a:r>
            <a:r>
              <a:rPr lang="en-US" sz="2200" b="1" dirty="0">
                <a:solidFill>
                  <a:srgbClr val="92D050"/>
                </a:solidFill>
              </a:rPr>
              <a:t> </a:t>
            </a:r>
            <a:r>
              <a:rPr lang="en-US" sz="2200" b="1" dirty="0" err="1">
                <a:solidFill>
                  <a:srgbClr val="92D050"/>
                </a:solidFill>
              </a:rPr>
              <a:t>apenas</a:t>
            </a:r>
            <a:r>
              <a:rPr lang="en-US" sz="2200" b="1" dirty="0">
                <a:solidFill>
                  <a:srgbClr val="92D050"/>
                </a:solidFill>
              </a:rPr>
              <a:t> à </a:t>
            </a:r>
            <a:r>
              <a:rPr lang="en-US" sz="2200" b="1" dirty="0" err="1">
                <a:solidFill>
                  <a:srgbClr val="92D050"/>
                </a:solidFill>
              </a:rPr>
              <a:t>conquista</a:t>
            </a:r>
            <a:r>
              <a:rPr lang="en-US" sz="2200" b="1" dirty="0">
                <a:solidFill>
                  <a:srgbClr val="92D050"/>
                </a:solidFill>
              </a:rPr>
              <a:t> de </a:t>
            </a:r>
            <a:r>
              <a:rPr lang="en-US" sz="2200" b="1" dirty="0" err="1">
                <a:solidFill>
                  <a:srgbClr val="92D050"/>
                </a:solidFill>
              </a:rPr>
              <a:t>verdades</a:t>
            </a:r>
            <a:r>
              <a:rPr lang="en-US" sz="2200" b="1" dirty="0">
                <a:solidFill>
                  <a:srgbClr val="92D050"/>
                </a:solidFill>
              </a:rPr>
              <a:t> </a:t>
            </a:r>
            <a:r>
              <a:rPr lang="en-US" sz="2200" b="1" dirty="0" err="1">
                <a:solidFill>
                  <a:srgbClr val="92D050"/>
                </a:solidFill>
              </a:rPr>
              <a:t>parciais</a:t>
            </a:r>
            <a:r>
              <a:rPr lang="en-US" sz="2200" b="1" dirty="0">
                <a:solidFill>
                  <a:srgbClr val="92D050"/>
                </a:solidFill>
              </a:rPr>
              <a:t>, </a:t>
            </a:r>
            <a:r>
              <a:rPr lang="en-US" sz="2200" b="1" dirty="0" err="1">
                <a:solidFill>
                  <a:srgbClr val="92D050"/>
                </a:solidFill>
              </a:rPr>
              <a:t>físicas</a:t>
            </a:r>
            <a:r>
              <a:rPr lang="en-US" sz="2200" b="1" dirty="0">
                <a:solidFill>
                  <a:srgbClr val="92D050"/>
                </a:solidFill>
              </a:rPr>
              <a:t> </a:t>
            </a:r>
            <a:r>
              <a:rPr lang="en-US" sz="2200" b="1" dirty="0" err="1">
                <a:solidFill>
                  <a:srgbClr val="92D050"/>
                </a:solidFill>
              </a:rPr>
              <a:t>ou</a:t>
            </a:r>
            <a:r>
              <a:rPr lang="en-US" sz="2200" b="1" dirty="0">
                <a:solidFill>
                  <a:srgbClr val="92D050"/>
                </a:solidFill>
              </a:rPr>
              <a:t> </a:t>
            </a:r>
            <a:r>
              <a:rPr lang="en-US" sz="2200" b="1" dirty="0" err="1">
                <a:solidFill>
                  <a:srgbClr val="92D050"/>
                </a:solidFill>
              </a:rPr>
              <a:t>científicas</a:t>
            </a:r>
            <a:r>
              <a:rPr lang="en-US" sz="2200" b="1" dirty="0">
                <a:solidFill>
                  <a:srgbClr val="92D050"/>
                </a:solidFill>
              </a:rPr>
              <a:t>; </a:t>
            </a:r>
            <a:r>
              <a:rPr lang="en-US" sz="2200" b="1" dirty="0" err="1">
                <a:solidFill>
                  <a:srgbClr val="92D050"/>
                </a:solidFill>
              </a:rPr>
              <a:t>não</a:t>
            </a:r>
            <a:r>
              <a:rPr lang="en-US" sz="2200" b="1" dirty="0">
                <a:solidFill>
                  <a:srgbClr val="92D050"/>
                </a:solidFill>
              </a:rPr>
              <a:t> </a:t>
            </a:r>
            <a:r>
              <a:rPr lang="en-US" sz="2200" b="1" dirty="0" err="1">
                <a:solidFill>
                  <a:srgbClr val="92D050"/>
                </a:solidFill>
              </a:rPr>
              <a:t>busca</a:t>
            </a:r>
            <a:r>
              <a:rPr lang="en-US" sz="2200" b="1" dirty="0">
                <a:solidFill>
                  <a:srgbClr val="92D050"/>
                </a:solidFill>
              </a:rPr>
              <a:t> </a:t>
            </a:r>
            <a:r>
              <a:rPr lang="en-US" sz="2200" b="1" dirty="0" err="1">
                <a:solidFill>
                  <a:srgbClr val="92D050"/>
                </a:solidFill>
              </a:rPr>
              <a:t>só</a:t>
            </a:r>
            <a:r>
              <a:rPr lang="en-US" sz="2200" b="1" dirty="0">
                <a:solidFill>
                  <a:srgbClr val="92D050"/>
                </a:solidFill>
              </a:rPr>
              <a:t> o </a:t>
            </a:r>
            <a:r>
              <a:rPr lang="en-US" sz="2200" b="1" dirty="0" err="1">
                <a:solidFill>
                  <a:srgbClr val="92D050"/>
                </a:solidFill>
              </a:rPr>
              <a:t>verdadeiro</a:t>
            </a:r>
            <a:r>
              <a:rPr lang="en-US" sz="2200" b="1" dirty="0">
                <a:solidFill>
                  <a:srgbClr val="92D050"/>
                </a:solidFill>
              </a:rPr>
              <a:t> </a:t>
            </a:r>
            <a:r>
              <a:rPr lang="en-US" sz="2200" b="1" dirty="0" err="1">
                <a:solidFill>
                  <a:srgbClr val="92D050"/>
                </a:solidFill>
              </a:rPr>
              <a:t>bem</a:t>
            </a:r>
            <a:r>
              <a:rPr lang="en-US" sz="2200" b="1" dirty="0">
                <a:solidFill>
                  <a:srgbClr val="92D050"/>
                </a:solidFill>
              </a:rPr>
              <a:t> </a:t>
            </a:r>
            <a:r>
              <a:rPr lang="en-US" sz="2200" b="1" dirty="0" err="1">
                <a:solidFill>
                  <a:srgbClr val="92D050"/>
                </a:solidFill>
              </a:rPr>
              <a:t>em</a:t>
            </a:r>
            <a:r>
              <a:rPr lang="en-US" sz="2200" b="1" dirty="0">
                <a:solidFill>
                  <a:srgbClr val="92D050"/>
                </a:solidFill>
              </a:rPr>
              <a:t> </a:t>
            </a:r>
            <a:r>
              <a:rPr lang="en-US" sz="2200" b="1" dirty="0" err="1">
                <a:solidFill>
                  <a:srgbClr val="92D050"/>
                </a:solidFill>
              </a:rPr>
              <a:t>cada</a:t>
            </a:r>
            <a:r>
              <a:rPr lang="en-US" sz="2200" b="1" dirty="0">
                <a:solidFill>
                  <a:srgbClr val="92D050"/>
                </a:solidFill>
              </a:rPr>
              <a:t> </a:t>
            </a:r>
            <a:r>
              <a:rPr lang="en-US" sz="2200" b="1" dirty="0" err="1">
                <a:solidFill>
                  <a:srgbClr val="92D050"/>
                </a:solidFill>
              </a:rPr>
              <a:t>uma</a:t>
            </a:r>
            <a:r>
              <a:rPr lang="en-US" sz="2200" b="1" dirty="0">
                <a:solidFill>
                  <a:srgbClr val="92D050"/>
                </a:solidFill>
              </a:rPr>
              <a:t> das </a:t>
            </a:r>
            <a:r>
              <a:rPr lang="en-US" sz="2200" b="1" dirty="0" err="1">
                <a:solidFill>
                  <a:srgbClr val="92D050"/>
                </a:solidFill>
              </a:rPr>
              <a:t>suas</a:t>
            </a:r>
            <a:r>
              <a:rPr lang="en-US" sz="2200" b="1" dirty="0">
                <a:solidFill>
                  <a:srgbClr val="92D050"/>
                </a:solidFill>
              </a:rPr>
              <a:t> </a:t>
            </a:r>
            <a:r>
              <a:rPr lang="en-US" sz="2200" b="1" dirty="0" err="1">
                <a:solidFill>
                  <a:srgbClr val="92D050"/>
                </a:solidFill>
              </a:rPr>
              <a:t>decisões</a:t>
            </a:r>
            <a:r>
              <a:rPr lang="en-US" sz="2200" b="1" dirty="0">
                <a:solidFill>
                  <a:srgbClr val="92D050"/>
                </a:solidFill>
              </a:rPr>
              <a:t>. Mas a </a:t>
            </a:r>
            <a:r>
              <a:rPr lang="en-US" sz="2200" b="1" dirty="0" err="1">
                <a:solidFill>
                  <a:srgbClr val="92D050"/>
                </a:solidFill>
              </a:rPr>
              <a:t>sua</a:t>
            </a:r>
            <a:r>
              <a:rPr lang="en-US" sz="2200" b="1" dirty="0">
                <a:solidFill>
                  <a:srgbClr val="92D050"/>
                </a:solidFill>
              </a:rPr>
              <a:t> </a:t>
            </a:r>
            <a:r>
              <a:rPr lang="en-US" sz="2200" b="1" dirty="0" err="1">
                <a:solidFill>
                  <a:srgbClr val="92D050"/>
                </a:solidFill>
              </a:rPr>
              <a:t>pesquisa</a:t>
            </a:r>
            <a:r>
              <a:rPr lang="en-US" sz="2200" b="1" dirty="0">
                <a:solidFill>
                  <a:srgbClr val="92D050"/>
                </a:solidFill>
              </a:rPr>
              <a:t> </a:t>
            </a:r>
            <a:r>
              <a:rPr lang="en-US" sz="2200" b="1" dirty="0" err="1">
                <a:solidFill>
                  <a:srgbClr val="92D050"/>
                </a:solidFill>
              </a:rPr>
              <a:t>aponta</a:t>
            </a:r>
            <a:r>
              <a:rPr lang="en-US" sz="2200" b="1" dirty="0">
                <a:solidFill>
                  <a:srgbClr val="92D050"/>
                </a:solidFill>
              </a:rPr>
              <a:t> para </a:t>
            </a:r>
            <a:r>
              <a:rPr lang="en-US" sz="2200" b="1" dirty="0" err="1">
                <a:solidFill>
                  <a:srgbClr val="92D050"/>
                </a:solidFill>
              </a:rPr>
              <a:t>uma</a:t>
            </a:r>
            <a:r>
              <a:rPr lang="en-US" sz="2200" b="1" dirty="0">
                <a:solidFill>
                  <a:srgbClr val="92D050"/>
                </a:solidFill>
              </a:rPr>
              <a:t> </a:t>
            </a:r>
            <a:r>
              <a:rPr lang="en-US" sz="2200" b="1" dirty="0" err="1">
                <a:solidFill>
                  <a:srgbClr val="92D050"/>
                </a:solidFill>
              </a:rPr>
              <a:t>verdade</a:t>
            </a:r>
            <a:r>
              <a:rPr lang="en-US" sz="2200" b="1" dirty="0">
                <a:solidFill>
                  <a:srgbClr val="92D050"/>
                </a:solidFill>
              </a:rPr>
              <a:t> superior, que </a:t>
            </a:r>
            <a:r>
              <a:rPr lang="en-US" sz="2200" b="1" dirty="0" err="1">
                <a:solidFill>
                  <a:srgbClr val="92D050"/>
                </a:solidFill>
              </a:rPr>
              <a:t>seja</a:t>
            </a:r>
            <a:r>
              <a:rPr lang="en-US" sz="2200" b="1" dirty="0">
                <a:solidFill>
                  <a:srgbClr val="92D050"/>
                </a:solidFill>
              </a:rPr>
              <a:t> </a:t>
            </a:r>
            <a:r>
              <a:rPr lang="en-US" sz="2200" b="1" dirty="0" err="1">
                <a:solidFill>
                  <a:srgbClr val="92D050"/>
                </a:solidFill>
              </a:rPr>
              <a:t>capaz</a:t>
            </a:r>
            <a:r>
              <a:rPr lang="en-US" sz="2200" b="1" dirty="0">
                <a:solidFill>
                  <a:srgbClr val="92D050"/>
                </a:solidFill>
              </a:rPr>
              <a:t> de </a:t>
            </a:r>
            <a:r>
              <a:rPr lang="en-US" sz="2200" b="1" dirty="0" err="1">
                <a:solidFill>
                  <a:srgbClr val="92D050"/>
                </a:solidFill>
              </a:rPr>
              <a:t>explicar</a:t>
            </a:r>
            <a:r>
              <a:rPr lang="en-US" sz="2200" b="1" dirty="0">
                <a:solidFill>
                  <a:srgbClr val="92D050"/>
                </a:solidFill>
              </a:rPr>
              <a:t> o </a:t>
            </a:r>
            <a:r>
              <a:rPr lang="en-US" sz="2200" b="1" dirty="0" err="1">
                <a:solidFill>
                  <a:srgbClr val="92D050"/>
                </a:solidFill>
              </a:rPr>
              <a:t>sentido</a:t>
            </a:r>
            <a:r>
              <a:rPr lang="en-US" sz="2200" b="1" dirty="0">
                <a:solidFill>
                  <a:srgbClr val="92D050"/>
                </a:solidFill>
              </a:rPr>
              <a:t> da </a:t>
            </a:r>
            <a:r>
              <a:rPr lang="en-US" sz="2200" b="1" dirty="0" err="1">
                <a:solidFill>
                  <a:srgbClr val="92D050"/>
                </a:solidFill>
              </a:rPr>
              <a:t>vida</a:t>
            </a:r>
            <a:r>
              <a:rPr lang="en-US" sz="2200" b="1" dirty="0">
                <a:solidFill>
                  <a:srgbClr val="92D050"/>
                </a:solidFill>
              </a:rPr>
              <a:t>; </a:t>
            </a:r>
            <a:r>
              <a:rPr lang="en-US" sz="2200" b="1" dirty="0" err="1">
                <a:solidFill>
                  <a:srgbClr val="92D050"/>
                </a:solidFill>
              </a:rPr>
              <a:t>trata</a:t>
            </a:r>
            <a:r>
              <a:rPr lang="en-US" sz="2200" b="1" dirty="0">
                <a:solidFill>
                  <a:srgbClr val="92D050"/>
                </a:solidFill>
              </a:rPr>
              <a:t>-se, </a:t>
            </a:r>
            <a:r>
              <a:rPr lang="en-US" sz="2200" b="1" dirty="0" err="1">
                <a:solidFill>
                  <a:srgbClr val="92D050"/>
                </a:solidFill>
              </a:rPr>
              <a:t>por</a:t>
            </a:r>
            <a:r>
              <a:rPr lang="en-US" sz="2200" b="1" dirty="0">
                <a:solidFill>
                  <a:srgbClr val="92D050"/>
                </a:solidFill>
              </a:rPr>
              <a:t> </a:t>
            </a:r>
            <a:r>
              <a:rPr lang="en-US" sz="2200" b="1" dirty="0" err="1">
                <a:solidFill>
                  <a:srgbClr val="92D050"/>
                </a:solidFill>
              </a:rPr>
              <a:t>conseguinte</a:t>
            </a:r>
            <a:r>
              <a:rPr lang="en-US" sz="2200" b="1" dirty="0">
                <a:solidFill>
                  <a:srgbClr val="92D050"/>
                </a:solidFill>
              </a:rPr>
              <a:t>, de </a:t>
            </a:r>
            <a:r>
              <a:rPr lang="en-US" sz="2200" b="1" dirty="0" err="1">
                <a:solidFill>
                  <a:srgbClr val="92D050"/>
                </a:solidFill>
              </a:rPr>
              <a:t>algo</a:t>
            </a:r>
            <a:r>
              <a:rPr lang="en-US" sz="2200" b="1" dirty="0">
                <a:solidFill>
                  <a:srgbClr val="92D050"/>
                </a:solidFill>
              </a:rPr>
              <a:t> que </a:t>
            </a:r>
            <a:r>
              <a:rPr lang="en-US" sz="2200" b="1" dirty="0" err="1">
                <a:solidFill>
                  <a:srgbClr val="92D050"/>
                </a:solidFill>
              </a:rPr>
              <a:t>não</a:t>
            </a:r>
            <a:r>
              <a:rPr lang="en-US" sz="2200" b="1" dirty="0">
                <a:solidFill>
                  <a:srgbClr val="92D050"/>
                </a:solidFill>
              </a:rPr>
              <a:t> </a:t>
            </a:r>
            <a:r>
              <a:rPr lang="en-US" sz="2200" b="1" dirty="0" err="1">
                <a:solidFill>
                  <a:srgbClr val="92D050"/>
                </a:solidFill>
              </a:rPr>
              <a:t>pode</a:t>
            </a:r>
            <a:r>
              <a:rPr lang="en-US" sz="2200" b="1" dirty="0">
                <a:solidFill>
                  <a:srgbClr val="92D050"/>
                </a:solidFill>
              </a:rPr>
              <a:t> </a:t>
            </a:r>
            <a:r>
              <a:rPr lang="en-US" sz="2200" b="1" dirty="0" err="1">
                <a:solidFill>
                  <a:srgbClr val="92D050"/>
                </a:solidFill>
              </a:rPr>
              <a:t>desembocar</a:t>
            </a:r>
            <a:r>
              <a:rPr lang="en-US" sz="2200" b="1" dirty="0">
                <a:solidFill>
                  <a:srgbClr val="92D050"/>
                </a:solidFill>
              </a:rPr>
              <a:t> </a:t>
            </a:r>
            <a:r>
              <a:rPr lang="en-US" sz="2200" b="1" dirty="0" err="1">
                <a:solidFill>
                  <a:srgbClr val="92D050"/>
                </a:solidFill>
              </a:rPr>
              <a:t>senão</a:t>
            </a:r>
            <a:r>
              <a:rPr lang="en-US" sz="2200" b="1" dirty="0">
                <a:solidFill>
                  <a:srgbClr val="92D050"/>
                </a:solidFill>
              </a:rPr>
              <a:t> no </a:t>
            </a:r>
            <a:r>
              <a:rPr lang="en-US" sz="2200" b="1" dirty="0" err="1">
                <a:solidFill>
                  <a:srgbClr val="92D050"/>
                </a:solidFill>
              </a:rPr>
              <a:t>absoluto</a:t>
            </a:r>
            <a:r>
              <a:rPr lang="en-US" sz="2200" b="1" dirty="0">
                <a:solidFill>
                  <a:srgbClr val="92D050"/>
                </a:solidFill>
              </a:rPr>
              <a:t>. </a:t>
            </a:r>
            <a:endParaRPr lang="en-US" sz="2200" b="1" dirty="0" smtClean="0">
              <a:solidFill>
                <a:srgbClr val="92D050"/>
              </a:solidFill>
            </a:endParaRPr>
          </a:p>
          <a:p>
            <a:endParaRPr lang="en-US" sz="2200" b="1" dirty="0">
              <a:solidFill>
                <a:srgbClr val="92D050"/>
              </a:solidFill>
            </a:endParaRPr>
          </a:p>
          <a:p>
            <a:r>
              <a:rPr lang="en-US" sz="2200" b="1" dirty="0" err="1" smtClean="0">
                <a:solidFill>
                  <a:srgbClr val="92D050"/>
                </a:solidFill>
              </a:rPr>
              <a:t>Graças</a:t>
            </a:r>
            <a:r>
              <a:rPr lang="en-US" sz="2200" b="1" dirty="0" smtClean="0">
                <a:solidFill>
                  <a:srgbClr val="92D050"/>
                </a:solidFill>
              </a:rPr>
              <a:t> </a:t>
            </a:r>
            <a:r>
              <a:rPr lang="en-US" sz="2200" b="1" dirty="0" err="1">
                <a:solidFill>
                  <a:srgbClr val="92D050"/>
                </a:solidFill>
              </a:rPr>
              <a:t>às</a:t>
            </a:r>
            <a:r>
              <a:rPr lang="en-US" sz="2200" b="1" dirty="0">
                <a:solidFill>
                  <a:srgbClr val="92D050"/>
                </a:solidFill>
              </a:rPr>
              <a:t> </a:t>
            </a:r>
            <a:r>
              <a:rPr lang="en-US" sz="2200" b="1" dirty="0" err="1">
                <a:solidFill>
                  <a:srgbClr val="92D050"/>
                </a:solidFill>
              </a:rPr>
              <a:t>capacidades</a:t>
            </a:r>
            <a:r>
              <a:rPr lang="en-US" sz="2200" b="1" dirty="0">
                <a:solidFill>
                  <a:srgbClr val="92D050"/>
                </a:solidFill>
              </a:rPr>
              <a:t> de que </a:t>
            </a:r>
            <a:r>
              <a:rPr lang="en-US" sz="2200" b="1" dirty="0" err="1">
                <a:solidFill>
                  <a:srgbClr val="92D050"/>
                </a:solidFill>
              </a:rPr>
              <a:t>está</a:t>
            </a:r>
            <a:r>
              <a:rPr lang="en-US" sz="2200" b="1" dirty="0">
                <a:solidFill>
                  <a:srgbClr val="92D050"/>
                </a:solidFill>
              </a:rPr>
              <a:t> </a:t>
            </a:r>
            <a:r>
              <a:rPr lang="en-US" sz="2200" b="1" dirty="0" err="1">
                <a:solidFill>
                  <a:srgbClr val="92D050"/>
                </a:solidFill>
              </a:rPr>
              <a:t>dotado</a:t>
            </a:r>
            <a:r>
              <a:rPr lang="en-US" sz="2200" b="1" dirty="0">
                <a:solidFill>
                  <a:srgbClr val="92D050"/>
                </a:solidFill>
              </a:rPr>
              <a:t> o </a:t>
            </a:r>
            <a:r>
              <a:rPr lang="en-US" sz="2200" b="1" dirty="0" err="1">
                <a:solidFill>
                  <a:srgbClr val="92D050"/>
                </a:solidFill>
              </a:rPr>
              <a:t>seu</a:t>
            </a:r>
            <a:r>
              <a:rPr lang="en-US" sz="2200" b="1" dirty="0">
                <a:solidFill>
                  <a:srgbClr val="92D050"/>
                </a:solidFill>
              </a:rPr>
              <a:t> </a:t>
            </a:r>
            <a:r>
              <a:rPr lang="en-US" sz="2200" b="1" dirty="0" err="1">
                <a:solidFill>
                  <a:srgbClr val="92D050"/>
                </a:solidFill>
              </a:rPr>
              <a:t>pensamento</a:t>
            </a:r>
            <a:r>
              <a:rPr lang="en-US" sz="2200" b="1" dirty="0">
                <a:solidFill>
                  <a:srgbClr val="92D050"/>
                </a:solidFill>
              </a:rPr>
              <a:t>, o </a:t>
            </a:r>
            <a:r>
              <a:rPr lang="en-US" sz="2200" b="1" dirty="0" err="1">
                <a:solidFill>
                  <a:srgbClr val="92D050"/>
                </a:solidFill>
              </a:rPr>
              <a:t>homem</a:t>
            </a:r>
            <a:r>
              <a:rPr lang="en-US" sz="2200" b="1" dirty="0">
                <a:solidFill>
                  <a:srgbClr val="92D050"/>
                </a:solidFill>
              </a:rPr>
              <a:t> </a:t>
            </a:r>
            <a:r>
              <a:rPr lang="en-US" sz="2200" b="1" dirty="0" err="1">
                <a:solidFill>
                  <a:srgbClr val="92D050"/>
                </a:solidFill>
              </a:rPr>
              <a:t>pode</a:t>
            </a:r>
            <a:r>
              <a:rPr lang="en-US" sz="2200" b="1" dirty="0">
                <a:solidFill>
                  <a:srgbClr val="92D050"/>
                </a:solidFill>
              </a:rPr>
              <a:t> </a:t>
            </a:r>
            <a:r>
              <a:rPr lang="en-US" sz="2200" b="1" dirty="0" err="1">
                <a:solidFill>
                  <a:srgbClr val="92D050"/>
                </a:solidFill>
              </a:rPr>
              <a:t>encontrar</a:t>
            </a:r>
            <a:r>
              <a:rPr lang="en-US" sz="2200" b="1" dirty="0">
                <a:solidFill>
                  <a:srgbClr val="92D050"/>
                </a:solidFill>
              </a:rPr>
              <a:t> e </a:t>
            </a:r>
            <a:r>
              <a:rPr lang="en-US" sz="2200" b="1" dirty="0" err="1">
                <a:solidFill>
                  <a:srgbClr val="92D050"/>
                </a:solidFill>
              </a:rPr>
              <a:t>reconhecer</a:t>
            </a:r>
            <a:r>
              <a:rPr lang="en-US" sz="2200" b="1" dirty="0">
                <a:solidFill>
                  <a:srgbClr val="92D050"/>
                </a:solidFill>
              </a:rPr>
              <a:t> </a:t>
            </a:r>
            <a:r>
              <a:rPr lang="en-US" sz="2200" b="1" dirty="0" err="1">
                <a:solidFill>
                  <a:srgbClr val="92D050"/>
                </a:solidFill>
              </a:rPr>
              <a:t>uma</a:t>
            </a:r>
            <a:r>
              <a:rPr lang="en-US" sz="2200" b="1" dirty="0">
                <a:solidFill>
                  <a:srgbClr val="92D050"/>
                </a:solidFill>
              </a:rPr>
              <a:t> </a:t>
            </a:r>
            <a:r>
              <a:rPr lang="en-US" sz="2200" b="1" dirty="0" err="1">
                <a:solidFill>
                  <a:srgbClr val="92D050"/>
                </a:solidFill>
              </a:rPr>
              <a:t>tal</a:t>
            </a:r>
            <a:r>
              <a:rPr lang="en-US" sz="2200" b="1" dirty="0">
                <a:solidFill>
                  <a:srgbClr val="92D050"/>
                </a:solidFill>
              </a:rPr>
              <a:t> </a:t>
            </a:r>
            <a:r>
              <a:rPr lang="en-US" sz="2200" b="1" dirty="0" err="1">
                <a:solidFill>
                  <a:srgbClr val="92D050"/>
                </a:solidFill>
              </a:rPr>
              <a:t>verdade</a:t>
            </a:r>
            <a:r>
              <a:rPr lang="en-US" sz="2200" b="1" dirty="0">
                <a:solidFill>
                  <a:srgbClr val="92D050"/>
                </a:solidFill>
              </a:rPr>
              <a:t>. </a:t>
            </a:r>
            <a:r>
              <a:rPr lang="en-US" sz="2200" b="1" dirty="0" err="1">
                <a:solidFill>
                  <a:srgbClr val="92D050"/>
                </a:solidFill>
              </a:rPr>
              <a:t>Sendo</a:t>
            </a:r>
            <a:r>
              <a:rPr lang="en-US" sz="2200" b="1" dirty="0">
                <a:solidFill>
                  <a:srgbClr val="92D050"/>
                </a:solidFill>
              </a:rPr>
              <a:t> </a:t>
            </a:r>
            <a:r>
              <a:rPr lang="en-US" sz="2200" b="1" dirty="0" err="1">
                <a:solidFill>
                  <a:srgbClr val="92D050"/>
                </a:solidFill>
              </a:rPr>
              <a:t>esta</a:t>
            </a:r>
            <a:r>
              <a:rPr lang="en-US" sz="2200" b="1" dirty="0">
                <a:solidFill>
                  <a:srgbClr val="92D050"/>
                </a:solidFill>
              </a:rPr>
              <a:t> vital e </a:t>
            </a:r>
            <a:r>
              <a:rPr lang="en-US" sz="2200" b="1" dirty="0" err="1">
                <a:solidFill>
                  <a:srgbClr val="92D050"/>
                </a:solidFill>
              </a:rPr>
              <a:t>essencial</a:t>
            </a:r>
            <a:r>
              <a:rPr lang="en-US" sz="2200" b="1" dirty="0">
                <a:solidFill>
                  <a:srgbClr val="92D050"/>
                </a:solidFill>
              </a:rPr>
              <a:t> para a </a:t>
            </a:r>
            <a:r>
              <a:rPr lang="en-US" sz="2200" b="1" dirty="0" err="1">
                <a:solidFill>
                  <a:srgbClr val="92D050"/>
                </a:solidFill>
              </a:rPr>
              <a:t>sua</a:t>
            </a:r>
            <a:r>
              <a:rPr lang="en-US" sz="2200" b="1" dirty="0">
                <a:solidFill>
                  <a:srgbClr val="92D050"/>
                </a:solidFill>
              </a:rPr>
              <a:t> </a:t>
            </a:r>
            <a:r>
              <a:rPr lang="en-US" sz="2200" b="1" dirty="0" err="1">
                <a:solidFill>
                  <a:srgbClr val="92D050"/>
                </a:solidFill>
              </a:rPr>
              <a:t>existência</a:t>
            </a:r>
            <a:r>
              <a:rPr lang="en-US" sz="2200" b="1" dirty="0">
                <a:solidFill>
                  <a:srgbClr val="92D050"/>
                </a:solidFill>
              </a:rPr>
              <a:t>, </a:t>
            </a:r>
            <a:r>
              <a:rPr lang="en-US" sz="2200" b="1" dirty="0" err="1">
                <a:solidFill>
                  <a:srgbClr val="92D050"/>
                </a:solidFill>
              </a:rPr>
              <a:t>chega</a:t>
            </a:r>
            <a:r>
              <a:rPr lang="en-US" sz="2200" b="1" dirty="0">
                <a:solidFill>
                  <a:srgbClr val="92D050"/>
                </a:solidFill>
              </a:rPr>
              <a:t>-se a </a:t>
            </a:r>
            <a:r>
              <a:rPr lang="en-US" sz="2200" b="1" dirty="0" err="1">
                <a:solidFill>
                  <a:srgbClr val="92D050"/>
                </a:solidFill>
              </a:rPr>
              <a:t>ela</a:t>
            </a:r>
            <a:r>
              <a:rPr lang="en-US" sz="2200" b="1" dirty="0">
                <a:solidFill>
                  <a:srgbClr val="92D050"/>
                </a:solidFill>
              </a:rPr>
              <a:t> </a:t>
            </a:r>
            <a:r>
              <a:rPr lang="en-US" sz="2200" b="1" dirty="0" err="1">
                <a:solidFill>
                  <a:srgbClr val="92D050"/>
                </a:solidFill>
              </a:rPr>
              <a:t>não</a:t>
            </a:r>
            <a:r>
              <a:rPr lang="en-US" sz="2200" b="1" dirty="0">
                <a:solidFill>
                  <a:srgbClr val="92D050"/>
                </a:solidFill>
              </a:rPr>
              <a:t> </a:t>
            </a:r>
            <a:r>
              <a:rPr lang="en-US" sz="2200" b="1" dirty="0" err="1">
                <a:solidFill>
                  <a:srgbClr val="92D050"/>
                </a:solidFill>
              </a:rPr>
              <a:t>só</a:t>
            </a:r>
            <a:r>
              <a:rPr lang="en-US" sz="2200" b="1" dirty="0">
                <a:solidFill>
                  <a:srgbClr val="92D050"/>
                </a:solidFill>
              </a:rPr>
              <a:t> </a:t>
            </a:r>
            <a:r>
              <a:rPr lang="en-US" sz="2200" b="1" dirty="0" err="1">
                <a:solidFill>
                  <a:srgbClr val="92D050"/>
                </a:solidFill>
              </a:rPr>
              <a:t>por</a:t>
            </a:r>
            <a:r>
              <a:rPr lang="en-US" sz="2200" b="1" dirty="0">
                <a:solidFill>
                  <a:srgbClr val="92D050"/>
                </a:solidFill>
              </a:rPr>
              <a:t> via </a:t>
            </a:r>
            <a:r>
              <a:rPr lang="en-US" sz="2200" b="1" dirty="0" err="1">
                <a:solidFill>
                  <a:srgbClr val="92D050"/>
                </a:solidFill>
              </a:rPr>
              <a:t>racional</a:t>
            </a:r>
            <a:r>
              <a:rPr lang="en-US" sz="2200" b="1" dirty="0">
                <a:solidFill>
                  <a:srgbClr val="92D050"/>
                </a:solidFill>
              </a:rPr>
              <a:t>, mas </a:t>
            </a:r>
            <a:r>
              <a:rPr lang="en-US" sz="2200" b="1" dirty="0" err="1">
                <a:solidFill>
                  <a:srgbClr val="92D050"/>
                </a:solidFill>
              </a:rPr>
              <a:t>também</a:t>
            </a:r>
            <a:r>
              <a:rPr lang="en-US" sz="2200" b="1" dirty="0">
                <a:solidFill>
                  <a:srgbClr val="92D050"/>
                </a:solidFill>
              </a:rPr>
              <a:t> </a:t>
            </a:r>
            <a:r>
              <a:rPr lang="en-US" sz="2200" b="1" dirty="0" err="1">
                <a:solidFill>
                  <a:srgbClr val="92D050"/>
                </a:solidFill>
              </a:rPr>
              <a:t>através</a:t>
            </a:r>
            <a:r>
              <a:rPr lang="en-US" sz="2200" b="1" dirty="0">
                <a:solidFill>
                  <a:srgbClr val="92D050"/>
                </a:solidFill>
              </a:rPr>
              <a:t> de um </a:t>
            </a:r>
            <a:r>
              <a:rPr lang="en-US" sz="2200" b="1" dirty="0" err="1">
                <a:solidFill>
                  <a:srgbClr val="92D050"/>
                </a:solidFill>
              </a:rPr>
              <a:t>abandono</a:t>
            </a:r>
            <a:r>
              <a:rPr lang="en-US" sz="2200" b="1" dirty="0">
                <a:solidFill>
                  <a:srgbClr val="92D050"/>
                </a:solidFill>
              </a:rPr>
              <a:t> fiducial a </a:t>
            </a:r>
            <a:r>
              <a:rPr lang="en-US" sz="2200" b="1" dirty="0" err="1">
                <a:solidFill>
                  <a:srgbClr val="92D050"/>
                </a:solidFill>
              </a:rPr>
              <a:t>outras</a:t>
            </a:r>
            <a:r>
              <a:rPr lang="en-US" sz="2200" b="1" dirty="0">
                <a:solidFill>
                  <a:srgbClr val="92D050"/>
                </a:solidFill>
              </a:rPr>
              <a:t> </a:t>
            </a:r>
            <a:r>
              <a:rPr lang="en-US" sz="2200" b="1" dirty="0" err="1">
                <a:solidFill>
                  <a:srgbClr val="92D050"/>
                </a:solidFill>
              </a:rPr>
              <a:t>pessoas</a:t>
            </a:r>
            <a:r>
              <a:rPr lang="en-US" sz="2200" b="1" dirty="0">
                <a:solidFill>
                  <a:srgbClr val="92D050"/>
                </a:solidFill>
              </a:rPr>
              <a:t> que </a:t>
            </a:r>
            <a:r>
              <a:rPr lang="en-US" sz="2200" b="1" dirty="0" err="1">
                <a:solidFill>
                  <a:srgbClr val="92D050"/>
                </a:solidFill>
              </a:rPr>
              <a:t>possam</a:t>
            </a:r>
            <a:r>
              <a:rPr lang="en-US" sz="2200" b="1" dirty="0">
                <a:solidFill>
                  <a:srgbClr val="92D050"/>
                </a:solidFill>
              </a:rPr>
              <a:t> </a:t>
            </a:r>
            <a:r>
              <a:rPr lang="en-US" sz="2200" b="1" dirty="0" err="1">
                <a:solidFill>
                  <a:srgbClr val="92D050"/>
                </a:solidFill>
              </a:rPr>
              <a:t>garantir</a:t>
            </a:r>
            <a:r>
              <a:rPr lang="en-US" sz="2200" b="1" dirty="0">
                <a:solidFill>
                  <a:srgbClr val="92D050"/>
                </a:solidFill>
              </a:rPr>
              <a:t> a </a:t>
            </a:r>
            <a:r>
              <a:rPr lang="en-US" sz="2200" b="1" dirty="0" err="1">
                <a:solidFill>
                  <a:srgbClr val="92D050"/>
                </a:solidFill>
              </a:rPr>
              <a:t>certeza</a:t>
            </a:r>
            <a:r>
              <a:rPr lang="en-US" sz="2200" b="1" dirty="0">
                <a:solidFill>
                  <a:srgbClr val="92D050"/>
                </a:solidFill>
              </a:rPr>
              <a:t> e </a:t>
            </a:r>
            <a:r>
              <a:rPr lang="en-US" sz="2200" b="1" dirty="0" err="1">
                <a:solidFill>
                  <a:srgbClr val="92D050"/>
                </a:solidFill>
              </a:rPr>
              <a:t>autenticidade</a:t>
            </a:r>
            <a:r>
              <a:rPr lang="en-US" sz="2200" b="1" dirty="0">
                <a:solidFill>
                  <a:srgbClr val="92D050"/>
                </a:solidFill>
              </a:rPr>
              <a:t> da </a:t>
            </a:r>
            <a:r>
              <a:rPr lang="en-US" sz="2200" b="1" dirty="0" err="1">
                <a:solidFill>
                  <a:srgbClr val="92D050"/>
                </a:solidFill>
              </a:rPr>
              <a:t>verdade</a:t>
            </a:r>
            <a:r>
              <a:rPr lang="en-US" sz="2200" b="1" dirty="0">
                <a:solidFill>
                  <a:srgbClr val="92D050"/>
                </a:solidFill>
              </a:rPr>
              <a:t>. </a:t>
            </a:r>
            <a:endParaRPr lang="pt-BR" sz="2200" b="1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4580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483768" y="2204864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b="1" dirty="0">
                <a:solidFill>
                  <a:srgbClr val="92D050"/>
                </a:solidFill>
              </a:rPr>
              <a:t>A </a:t>
            </a:r>
            <a:r>
              <a:rPr lang="en-US" sz="2400" b="1" dirty="0" err="1">
                <a:solidFill>
                  <a:srgbClr val="92D050"/>
                </a:solidFill>
              </a:rPr>
              <a:t>capacidade</a:t>
            </a:r>
            <a:r>
              <a:rPr lang="en-US" sz="2400" b="1" dirty="0">
                <a:solidFill>
                  <a:srgbClr val="92D050"/>
                </a:solidFill>
              </a:rPr>
              <a:t> e a </a:t>
            </a:r>
            <a:r>
              <a:rPr lang="en-US" sz="2400" b="1" dirty="0" err="1">
                <a:solidFill>
                  <a:srgbClr val="92D050"/>
                </a:solidFill>
              </a:rPr>
              <a:t>decisão</a:t>
            </a:r>
            <a:r>
              <a:rPr lang="en-US" sz="2400" b="1" dirty="0">
                <a:solidFill>
                  <a:srgbClr val="92D050"/>
                </a:solidFill>
              </a:rPr>
              <a:t> de </a:t>
            </a:r>
            <a:r>
              <a:rPr lang="en-US" sz="2400" b="1" dirty="0" err="1">
                <a:solidFill>
                  <a:srgbClr val="92D050"/>
                </a:solidFill>
              </a:rPr>
              <a:t>confiar</a:t>
            </a:r>
            <a:r>
              <a:rPr lang="en-US" sz="2400" b="1" dirty="0">
                <a:solidFill>
                  <a:srgbClr val="92D050"/>
                </a:solidFill>
              </a:rPr>
              <a:t> o </a:t>
            </a:r>
            <a:r>
              <a:rPr lang="en-US" sz="2400" b="1" dirty="0" err="1">
                <a:solidFill>
                  <a:srgbClr val="92D050"/>
                </a:solidFill>
              </a:rPr>
              <a:t>próprio</a:t>
            </a:r>
            <a:r>
              <a:rPr lang="en-US" sz="2400" b="1" dirty="0">
                <a:solidFill>
                  <a:srgbClr val="92D050"/>
                </a:solidFill>
              </a:rPr>
              <a:t> </a:t>
            </a:r>
            <a:r>
              <a:rPr lang="en-US" sz="2400" b="1" dirty="0" err="1">
                <a:solidFill>
                  <a:srgbClr val="92D050"/>
                </a:solidFill>
              </a:rPr>
              <a:t>ser</a:t>
            </a:r>
            <a:r>
              <a:rPr lang="en-US" sz="2400" b="1" dirty="0">
                <a:solidFill>
                  <a:srgbClr val="92D050"/>
                </a:solidFill>
              </a:rPr>
              <a:t> e </a:t>
            </a:r>
            <a:r>
              <a:rPr lang="en-US" sz="2400" b="1" dirty="0" err="1">
                <a:solidFill>
                  <a:srgbClr val="92D050"/>
                </a:solidFill>
              </a:rPr>
              <a:t>existência</a:t>
            </a:r>
            <a:r>
              <a:rPr lang="en-US" sz="2400" b="1" dirty="0">
                <a:solidFill>
                  <a:srgbClr val="92D050"/>
                </a:solidFill>
              </a:rPr>
              <a:t> a </a:t>
            </a:r>
            <a:r>
              <a:rPr lang="en-US" sz="2400" b="1" dirty="0" err="1">
                <a:solidFill>
                  <a:srgbClr val="92D050"/>
                </a:solidFill>
              </a:rPr>
              <a:t>outra</a:t>
            </a:r>
            <a:r>
              <a:rPr lang="en-US" sz="2400" b="1" dirty="0">
                <a:solidFill>
                  <a:srgbClr val="92D050"/>
                </a:solidFill>
              </a:rPr>
              <a:t> </a:t>
            </a:r>
            <a:r>
              <a:rPr lang="en-US" sz="2400" b="1" dirty="0" err="1">
                <a:solidFill>
                  <a:srgbClr val="92D050"/>
                </a:solidFill>
              </a:rPr>
              <a:t>pessoa</a:t>
            </a:r>
            <a:r>
              <a:rPr lang="en-US" sz="2400" b="1" dirty="0">
                <a:solidFill>
                  <a:srgbClr val="92D050"/>
                </a:solidFill>
              </a:rPr>
              <a:t> </a:t>
            </a:r>
            <a:r>
              <a:rPr lang="en-US" sz="2400" b="1" dirty="0" err="1">
                <a:solidFill>
                  <a:srgbClr val="92D050"/>
                </a:solidFill>
              </a:rPr>
              <a:t>constituem</a:t>
            </a:r>
            <a:r>
              <a:rPr lang="en-US" sz="2400" b="1" dirty="0">
                <a:solidFill>
                  <a:srgbClr val="92D050"/>
                </a:solidFill>
              </a:rPr>
              <a:t>, </a:t>
            </a:r>
            <a:r>
              <a:rPr lang="en-US" sz="2400" b="1" dirty="0" err="1">
                <a:solidFill>
                  <a:srgbClr val="92D050"/>
                </a:solidFill>
              </a:rPr>
              <a:t>sem</a:t>
            </a:r>
            <a:r>
              <a:rPr lang="en-US" sz="2400" b="1" dirty="0">
                <a:solidFill>
                  <a:srgbClr val="92D050"/>
                </a:solidFill>
              </a:rPr>
              <a:t> </a:t>
            </a:r>
            <a:r>
              <a:rPr lang="en-US" sz="2400" b="1" dirty="0" err="1">
                <a:solidFill>
                  <a:srgbClr val="92D050"/>
                </a:solidFill>
              </a:rPr>
              <a:t>dúvida</a:t>
            </a:r>
            <a:r>
              <a:rPr lang="en-US" sz="2400" b="1" dirty="0">
                <a:solidFill>
                  <a:srgbClr val="92D050"/>
                </a:solidFill>
              </a:rPr>
              <a:t>, um dos </a:t>
            </a:r>
            <a:r>
              <a:rPr lang="en-US" sz="2400" b="1" dirty="0" err="1">
                <a:solidFill>
                  <a:srgbClr val="92D050"/>
                </a:solidFill>
              </a:rPr>
              <a:t>atos</a:t>
            </a:r>
            <a:r>
              <a:rPr lang="en-US" sz="2400" b="1" dirty="0">
                <a:solidFill>
                  <a:srgbClr val="92D050"/>
                </a:solidFill>
              </a:rPr>
              <a:t> </a:t>
            </a:r>
            <a:r>
              <a:rPr lang="en-US" sz="2400" b="1" dirty="0" err="1">
                <a:solidFill>
                  <a:srgbClr val="92D050"/>
                </a:solidFill>
              </a:rPr>
              <a:t>antropologicamente</a:t>
            </a:r>
            <a:r>
              <a:rPr lang="en-US" sz="2400" b="1" dirty="0">
                <a:solidFill>
                  <a:srgbClr val="92D050"/>
                </a:solidFill>
              </a:rPr>
              <a:t> </a:t>
            </a:r>
            <a:r>
              <a:rPr lang="en-US" sz="2400" b="1" dirty="0" err="1">
                <a:solidFill>
                  <a:srgbClr val="92D050"/>
                </a:solidFill>
              </a:rPr>
              <a:t>mais</a:t>
            </a:r>
            <a:r>
              <a:rPr lang="en-US" sz="2400" b="1" dirty="0">
                <a:solidFill>
                  <a:srgbClr val="92D050"/>
                </a:solidFill>
              </a:rPr>
              <a:t> </a:t>
            </a:r>
            <a:r>
              <a:rPr lang="en-US" sz="2400" b="1" dirty="0" err="1">
                <a:solidFill>
                  <a:srgbClr val="92D050"/>
                </a:solidFill>
              </a:rPr>
              <a:t>significativos</a:t>
            </a:r>
            <a:r>
              <a:rPr lang="en-US" sz="2400" b="1" dirty="0">
                <a:solidFill>
                  <a:srgbClr val="92D050"/>
                </a:solidFill>
              </a:rPr>
              <a:t> e </a:t>
            </a:r>
            <a:r>
              <a:rPr lang="en-US" sz="2400" b="1" dirty="0" err="1">
                <a:solidFill>
                  <a:srgbClr val="92D050"/>
                </a:solidFill>
              </a:rPr>
              <a:t>expressivos</a:t>
            </a:r>
            <a:r>
              <a:rPr lang="en-US" sz="2400" b="1" dirty="0">
                <a:solidFill>
                  <a:srgbClr val="92D050"/>
                </a:solidFill>
              </a:rPr>
              <a:t>".</a:t>
            </a:r>
            <a:endParaRPr lang="pt-BR" sz="2400" b="1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3334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286000" y="980728"/>
            <a:ext cx="4572000" cy="550920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200" b="1" dirty="0" err="1" smtClean="0">
                <a:solidFill>
                  <a:srgbClr val="92D050"/>
                </a:solidFill>
              </a:rPr>
              <a:t>Remete</a:t>
            </a:r>
            <a:r>
              <a:rPr lang="en-US" sz="2200" b="1" dirty="0" smtClean="0">
                <a:solidFill>
                  <a:srgbClr val="92D050"/>
                </a:solidFill>
              </a:rPr>
              <a:t> a </a:t>
            </a:r>
            <a:r>
              <a:rPr lang="en-US" sz="2200" b="1" dirty="0" err="1" smtClean="0">
                <a:solidFill>
                  <a:srgbClr val="92D050"/>
                </a:solidFill>
              </a:rPr>
              <a:t>Tomás</a:t>
            </a:r>
            <a:r>
              <a:rPr lang="en-US" sz="2200" b="1" dirty="0" smtClean="0">
                <a:solidFill>
                  <a:srgbClr val="92D050"/>
                </a:solidFill>
              </a:rPr>
              <a:t> </a:t>
            </a:r>
            <a:r>
              <a:rPr lang="en-US" sz="2200" b="1" dirty="0">
                <a:solidFill>
                  <a:srgbClr val="92D050"/>
                </a:solidFill>
              </a:rPr>
              <a:t>de Aquino e a </a:t>
            </a:r>
            <a:r>
              <a:rPr lang="en-US" sz="2200" b="1" dirty="0" err="1">
                <a:solidFill>
                  <a:srgbClr val="92D050"/>
                </a:solidFill>
              </a:rPr>
              <a:t>sua</a:t>
            </a:r>
            <a:r>
              <a:rPr lang="en-US" sz="2200" b="1" dirty="0">
                <a:solidFill>
                  <a:srgbClr val="92D050"/>
                </a:solidFill>
              </a:rPr>
              <a:t> </a:t>
            </a:r>
            <a:r>
              <a:rPr lang="en-US" sz="2200" b="1" dirty="0" err="1">
                <a:solidFill>
                  <a:srgbClr val="92D050"/>
                </a:solidFill>
              </a:rPr>
              <a:t>visão</a:t>
            </a:r>
            <a:r>
              <a:rPr lang="en-US" sz="2200" b="1" dirty="0">
                <a:solidFill>
                  <a:srgbClr val="92D050"/>
                </a:solidFill>
              </a:rPr>
              <a:t> de </a:t>
            </a:r>
            <a:r>
              <a:rPr lang="en-US" sz="2200" b="1" dirty="0" err="1">
                <a:solidFill>
                  <a:srgbClr val="92D050"/>
                </a:solidFill>
              </a:rPr>
              <a:t>uma</a:t>
            </a:r>
            <a:r>
              <a:rPr lang="en-US" sz="2200" b="1" dirty="0">
                <a:solidFill>
                  <a:srgbClr val="92D050"/>
                </a:solidFill>
              </a:rPr>
              <a:t> </a:t>
            </a:r>
            <a:r>
              <a:rPr lang="en-US" sz="2200" b="1" dirty="0" err="1">
                <a:solidFill>
                  <a:srgbClr val="92D050"/>
                </a:solidFill>
              </a:rPr>
              <a:t>harmonia</a:t>
            </a:r>
            <a:r>
              <a:rPr lang="en-US" sz="2200" b="1" dirty="0">
                <a:solidFill>
                  <a:srgbClr val="92D050"/>
                </a:solidFill>
              </a:rPr>
              <a:t> </a:t>
            </a:r>
            <a:r>
              <a:rPr lang="en-US" sz="2200" b="1" dirty="0" err="1">
                <a:solidFill>
                  <a:srgbClr val="92D050"/>
                </a:solidFill>
              </a:rPr>
              <a:t>constante</a:t>
            </a:r>
            <a:r>
              <a:rPr lang="en-US" sz="2200" b="1" dirty="0">
                <a:solidFill>
                  <a:srgbClr val="92D050"/>
                </a:solidFill>
              </a:rPr>
              <a:t> entre a </a:t>
            </a:r>
            <a:r>
              <a:rPr lang="en-US" sz="2200" b="1" dirty="0" err="1">
                <a:solidFill>
                  <a:srgbClr val="92D050"/>
                </a:solidFill>
              </a:rPr>
              <a:t>fé</a:t>
            </a:r>
            <a:r>
              <a:rPr lang="en-US" sz="2200" b="1" dirty="0">
                <a:solidFill>
                  <a:srgbClr val="92D050"/>
                </a:solidFill>
              </a:rPr>
              <a:t> e a </a:t>
            </a:r>
            <a:r>
              <a:rPr lang="en-US" sz="2200" b="1" dirty="0" err="1">
                <a:solidFill>
                  <a:srgbClr val="92D050"/>
                </a:solidFill>
              </a:rPr>
              <a:t>razão</a:t>
            </a:r>
            <a:r>
              <a:rPr lang="en-US" sz="2200" b="1" dirty="0">
                <a:solidFill>
                  <a:srgbClr val="92D050"/>
                </a:solidFill>
              </a:rPr>
              <a:t>, </a:t>
            </a:r>
            <a:r>
              <a:rPr lang="en-US" sz="2200" b="1" dirty="0" err="1">
                <a:solidFill>
                  <a:srgbClr val="92D050"/>
                </a:solidFill>
              </a:rPr>
              <a:t>fundada</a:t>
            </a:r>
            <a:r>
              <a:rPr lang="en-US" sz="2200" b="1" dirty="0">
                <a:solidFill>
                  <a:srgbClr val="92D050"/>
                </a:solidFill>
              </a:rPr>
              <a:t> </a:t>
            </a:r>
            <a:r>
              <a:rPr lang="en-US" sz="2200" b="1" dirty="0" err="1">
                <a:solidFill>
                  <a:srgbClr val="92D050"/>
                </a:solidFill>
              </a:rPr>
              <a:t>sobre</a:t>
            </a:r>
            <a:r>
              <a:rPr lang="en-US" sz="2200" b="1" dirty="0">
                <a:solidFill>
                  <a:srgbClr val="92D050"/>
                </a:solidFill>
              </a:rPr>
              <a:t> o </a:t>
            </a:r>
            <a:r>
              <a:rPr lang="en-US" sz="2200" b="1" dirty="0" err="1">
                <a:solidFill>
                  <a:srgbClr val="92D050"/>
                </a:solidFill>
              </a:rPr>
              <a:t>princípio</a:t>
            </a:r>
            <a:r>
              <a:rPr lang="en-US" sz="2200" b="1" dirty="0">
                <a:solidFill>
                  <a:srgbClr val="92D050"/>
                </a:solidFill>
              </a:rPr>
              <a:t> de que "</a:t>
            </a:r>
            <a:r>
              <a:rPr lang="en-US" sz="2200" b="1" dirty="0" err="1">
                <a:solidFill>
                  <a:srgbClr val="92D050"/>
                </a:solidFill>
              </a:rPr>
              <a:t>tudo</a:t>
            </a:r>
            <a:r>
              <a:rPr lang="en-US" sz="2200" b="1" dirty="0">
                <a:solidFill>
                  <a:srgbClr val="92D050"/>
                </a:solidFill>
              </a:rPr>
              <a:t> o que é </a:t>
            </a:r>
            <a:r>
              <a:rPr lang="en-US" sz="2200" b="1" dirty="0" err="1">
                <a:solidFill>
                  <a:srgbClr val="92D050"/>
                </a:solidFill>
              </a:rPr>
              <a:t>verdadeiro</a:t>
            </a:r>
            <a:r>
              <a:rPr lang="en-US" sz="2200" b="1" dirty="0">
                <a:solidFill>
                  <a:srgbClr val="92D050"/>
                </a:solidFill>
              </a:rPr>
              <a:t>, </a:t>
            </a:r>
            <a:r>
              <a:rPr lang="en-US" sz="2200" b="1" dirty="0" err="1">
                <a:solidFill>
                  <a:srgbClr val="92D050"/>
                </a:solidFill>
              </a:rPr>
              <a:t>dito</a:t>
            </a:r>
            <a:r>
              <a:rPr lang="en-US" sz="2200" b="1" dirty="0">
                <a:solidFill>
                  <a:srgbClr val="92D050"/>
                </a:solidFill>
              </a:rPr>
              <a:t> </a:t>
            </a:r>
            <a:r>
              <a:rPr lang="en-US" sz="2200" b="1" dirty="0" err="1">
                <a:solidFill>
                  <a:srgbClr val="92D050"/>
                </a:solidFill>
              </a:rPr>
              <a:t>por</a:t>
            </a:r>
            <a:r>
              <a:rPr lang="en-US" sz="2200" b="1" dirty="0">
                <a:solidFill>
                  <a:srgbClr val="92D050"/>
                </a:solidFill>
              </a:rPr>
              <a:t> </a:t>
            </a:r>
            <a:r>
              <a:rPr lang="en-US" sz="2200" b="1" dirty="0" err="1">
                <a:solidFill>
                  <a:srgbClr val="92D050"/>
                </a:solidFill>
              </a:rPr>
              <a:t>quem</a:t>
            </a:r>
            <a:r>
              <a:rPr lang="en-US" sz="2200" b="1" dirty="0">
                <a:solidFill>
                  <a:srgbClr val="92D050"/>
                </a:solidFill>
              </a:rPr>
              <a:t> </a:t>
            </a:r>
            <a:r>
              <a:rPr lang="en-US" sz="2200" b="1" dirty="0" err="1">
                <a:solidFill>
                  <a:srgbClr val="92D050"/>
                </a:solidFill>
              </a:rPr>
              <a:t>quer</a:t>
            </a:r>
            <a:r>
              <a:rPr lang="en-US" sz="2200" b="1" dirty="0">
                <a:solidFill>
                  <a:srgbClr val="92D050"/>
                </a:solidFill>
              </a:rPr>
              <a:t> que </a:t>
            </a:r>
            <a:r>
              <a:rPr lang="en-US" sz="2200" b="1" dirty="0" err="1">
                <a:solidFill>
                  <a:srgbClr val="92D050"/>
                </a:solidFill>
              </a:rPr>
              <a:t>seja</a:t>
            </a:r>
            <a:r>
              <a:rPr lang="en-US" sz="2200" b="1" dirty="0">
                <a:solidFill>
                  <a:srgbClr val="92D050"/>
                </a:solidFill>
              </a:rPr>
              <a:t>, </a:t>
            </a:r>
            <a:r>
              <a:rPr lang="en-US" sz="2200" b="1" dirty="0" err="1">
                <a:solidFill>
                  <a:srgbClr val="92D050"/>
                </a:solidFill>
              </a:rPr>
              <a:t>provém</a:t>
            </a:r>
            <a:r>
              <a:rPr lang="en-US" sz="2200" b="1" dirty="0">
                <a:solidFill>
                  <a:srgbClr val="92D050"/>
                </a:solidFill>
              </a:rPr>
              <a:t> do </a:t>
            </a:r>
            <a:r>
              <a:rPr lang="en-US" sz="2200" b="1" dirty="0" err="1">
                <a:solidFill>
                  <a:srgbClr val="92D050"/>
                </a:solidFill>
              </a:rPr>
              <a:t>Espírito</a:t>
            </a:r>
            <a:r>
              <a:rPr lang="en-US" sz="2200" b="1" dirty="0">
                <a:solidFill>
                  <a:srgbClr val="92D050"/>
                </a:solidFill>
              </a:rPr>
              <a:t> Santo" (FR, 44). </a:t>
            </a:r>
            <a:endParaRPr lang="en-US" sz="2200" b="1" dirty="0" smtClean="0">
              <a:solidFill>
                <a:srgbClr val="92D050"/>
              </a:solidFill>
            </a:endParaRPr>
          </a:p>
          <a:p>
            <a:endParaRPr lang="en-US" sz="2200" b="1" dirty="0">
              <a:solidFill>
                <a:srgbClr val="92D050"/>
              </a:solidFill>
            </a:endParaRPr>
          </a:p>
          <a:p>
            <a:r>
              <a:rPr lang="en-US" sz="2200" b="1" dirty="0" smtClean="0">
                <a:solidFill>
                  <a:srgbClr val="92D050"/>
                </a:solidFill>
              </a:rPr>
              <a:t>Mas</a:t>
            </a:r>
            <a:r>
              <a:rPr lang="en-US" sz="2200" b="1" dirty="0">
                <a:solidFill>
                  <a:srgbClr val="92D050"/>
                </a:solidFill>
              </a:rPr>
              <a:t>, o </a:t>
            </a:r>
            <a:r>
              <a:rPr lang="en-US" sz="2200" b="1" dirty="0" err="1">
                <a:solidFill>
                  <a:srgbClr val="92D050"/>
                </a:solidFill>
              </a:rPr>
              <a:t>aparecimento</a:t>
            </a:r>
            <a:r>
              <a:rPr lang="en-US" sz="2200" b="1" dirty="0">
                <a:solidFill>
                  <a:srgbClr val="92D050"/>
                </a:solidFill>
              </a:rPr>
              <a:t> da </a:t>
            </a:r>
            <a:r>
              <a:rPr lang="en-US" sz="2200" b="1" dirty="0" err="1">
                <a:solidFill>
                  <a:srgbClr val="92D050"/>
                </a:solidFill>
              </a:rPr>
              <a:t>época</a:t>
            </a:r>
            <a:r>
              <a:rPr lang="en-US" sz="2200" b="1" dirty="0">
                <a:solidFill>
                  <a:srgbClr val="92D050"/>
                </a:solidFill>
              </a:rPr>
              <a:t> </a:t>
            </a:r>
            <a:r>
              <a:rPr lang="en-US" sz="2200" b="1" dirty="0" err="1">
                <a:solidFill>
                  <a:srgbClr val="92D050"/>
                </a:solidFill>
              </a:rPr>
              <a:t>moderna</a:t>
            </a:r>
            <a:r>
              <a:rPr lang="en-US" sz="2200" b="1" dirty="0">
                <a:solidFill>
                  <a:srgbClr val="92D050"/>
                </a:solidFill>
              </a:rPr>
              <a:t> </a:t>
            </a:r>
            <a:r>
              <a:rPr lang="en-US" sz="2200" b="1" dirty="0" err="1">
                <a:solidFill>
                  <a:srgbClr val="92D050"/>
                </a:solidFill>
              </a:rPr>
              <a:t>marca</a:t>
            </a:r>
            <a:r>
              <a:rPr lang="en-US" sz="2200" b="1" dirty="0">
                <a:solidFill>
                  <a:srgbClr val="92D050"/>
                </a:solidFill>
              </a:rPr>
              <a:t> um </a:t>
            </a:r>
            <a:r>
              <a:rPr lang="en-US" sz="2200" b="1" dirty="0" err="1">
                <a:solidFill>
                  <a:srgbClr val="92D050"/>
                </a:solidFill>
              </a:rPr>
              <a:t>período</a:t>
            </a:r>
            <a:r>
              <a:rPr lang="en-US" sz="2200" b="1" dirty="0">
                <a:solidFill>
                  <a:srgbClr val="92D050"/>
                </a:solidFill>
              </a:rPr>
              <a:t> de </a:t>
            </a:r>
            <a:r>
              <a:rPr lang="en-US" sz="2200" b="1" dirty="0" err="1">
                <a:solidFill>
                  <a:srgbClr val="92D050"/>
                </a:solidFill>
              </a:rPr>
              <a:t>progressiva</a:t>
            </a:r>
            <a:r>
              <a:rPr lang="en-US" sz="2200" b="1" dirty="0">
                <a:solidFill>
                  <a:srgbClr val="92D050"/>
                </a:solidFill>
              </a:rPr>
              <a:t> e "</a:t>
            </a:r>
            <a:r>
              <a:rPr lang="en-US" sz="2200" b="1" dirty="0" err="1">
                <a:solidFill>
                  <a:srgbClr val="92D050"/>
                </a:solidFill>
              </a:rPr>
              <a:t>nefasta</a:t>
            </a:r>
            <a:r>
              <a:rPr lang="en-US" sz="2200" b="1" dirty="0">
                <a:solidFill>
                  <a:srgbClr val="92D050"/>
                </a:solidFill>
              </a:rPr>
              <a:t> </a:t>
            </a:r>
            <a:r>
              <a:rPr lang="en-US" sz="2200" b="1" dirty="0" err="1">
                <a:solidFill>
                  <a:srgbClr val="92D050"/>
                </a:solidFill>
              </a:rPr>
              <a:t>separação</a:t>
            </a:r>
            <a:r>
              <a:rPr lang="en-US" sz="2200" b="1" dirty="0">
                <a:solidFill>
                  <a:srgbClr val="92D050"/>
                </a:solidFill>
              </a:rPr>
              <a:t>" (FR, 45) entre </a:t>
            </a:r>
            <a:r>
              <a:rPr lang="en-US" sz="2200" b="1" dirty="0" err="1">
                <a:solidFill>
                  <a:srgbClr val="92D050"/>
                </a:solidFill>
              </a:rPr>
              <a:t>fé</a:t>
            </a:r>
            <a:r>
              <a:rPr lang="en-US" sz="2200" b="1" dirty="0">
                <a:solidFill>
                  <a:srgbClr val="92D050"/>
                </a:solidFill>
              </a:rPr>
              <a:t> e </a:t>
            </a:r>
            <a:r>
              <a:rPr lang="en-US" sz="2200" b="1" dirty="0" err="1">
                <a:solidFill>
                  <a:srgbClr val="92D050"/>
                </a:solidFill>
              </a:rPr>
              <a:t>razão</a:t>
            </a:r>
            <a:r>
              <a:rPr lang="en-US" sz="2200" b="1" dirty="0">
                <a:solidFill>
                  <a:srgbClr val="92D050"/>
                </a:solidFill>
              </a:rPr>
              <a:t>, com a </a:t>
            </a:r>
            <a:r>
              <a:rPr lang="en-US" sz="2200" b="1" dirty="0" err="1">
                <a:solidFill>
                  <a:srgbClr val="92D050"/>
                </a:solidFill>
              </a:rPr>
              <a:t>consequente</a:t>
            </a:r>
            <a:r>
              <a:rPr lang="en-US" sz="2200" b="1" dirty="0">
                <a:solidFill>
                  <a:srgbClr val="92D050"/>
                </a:solidFill>
              </a:rPr>
              <a:t> </a:t>
            </a:r>
            <a:r>
              <a:rPr lang="en-US" sz="2200" b="1" dirty="0" err="1">
                <a:solidFill>
                  <a:srgbClr val="92D050"/>
                </a:solidFill>
              </a:rPr>
              <a:t>deformação</a:t>
            </a:r>
            <a:r>
              <a:rPr lang="en-US" sz="2200" b="1" dirty="0">
                <a:solidFill>
                  <a:srgbClr val="92D050"/>
                </a:solidFill>
              </a:rPr>
              <a:t> da </a:t>
            </a:r>
            <a:r>
              <a:rPr lang="en-US" sz="2200" b="1" dirty="0" err="1">
                <a:solidFill>
                  <a:srgbClr val="92D050"/>
                </a:solidFill>
              </a:rPr>
              <a:t>razão</a:t>
            </a:r>
            <a:r>
              <a:rPr lang="en-US" sz="2200" b="1" dirty="0">
                <a:solidFill>
                  <a:srgbClr val="92D050"/>
                </a:solidFill>
              </a:rPr>
              <a:t>, </a:t>
            </a:r>
            <a:r>
              <a:rPr lang="en-US" sz="2200" b="1" dirty="0" err="1">
                <a:solidFill>
                  <a:srgbClr val="92D050"/>
                </a:solidFill>
              </a:rPr>
              <a:t>até</a:t>
            </a:r>
            <a:r>
              <a:rPr lang="en-US" sz="2200" b="1" dirty="0">
                <a:solidFill>
                  <a:srgbClr val="92D050"/>
                </a:solidFill>
              </a:rPr>
              <a:t> se </a:t>
            </a:r>
            <a:r>
              <a:rPr lang="en-US" sz="2200" b="1" dirty="0" err="1">
                <a:solidFill>
                  <a:srgbClr val="92D050"/>
                </a:solidFill>
              </a:rPr>
              <a:t>tornar</a:t>
            </a:r>
            <a:r>
              <a:rPr lang="en-US" sz="2200" b="1" dirty="0">
                <a:solidFill>
                  <a:srgbClr val="92D050"/>
                </a:solidFill>
              </a:rPr>
              <a:t> "</a:t>
            </a:r>
            <a:r>
              <a:rPr lang="en-US" sz="2200" b="1" dirty="0" err="1">
                <a:solidFill>
                  <a:srgbClr val="92D050"/>
                </a:solidFill>
              </a:rPr>
              <a:t>razão</a:t>
            </a:r>
            <a:r>
              <a:rPr lang="en-US" sz="2200" b="1" dirty="0">
                <a:solidFill>
                  <a:srgbClr val="92D050"/>
                </a:solidFill>
              </a:rPr>
              <a:t> instrumental </a:t>
            </a:r>
            <a:r>
              <a:rPr lang="en-US" sz="2200" b="1" dirty="0" err="1">
                <a:solidFill>
                  <a:srgbClr val="92D050"/>
                </a:solidFill>
              </a:rPr>
              <a:t>ao</a:t>
            </a:r>
            <a:r>
              <a:rPr lang="en-US" sz="2200" b="1" dirty="0">
                <a:solidFill>
                  <a:srgbClr val="92D050"/>
                </a:solidFill>
              </a:rPr>
              <a:t> </a:t>
            </a:r>
            <a:r>
              <a:rPr lang="en-US" sz="2200" b="1" dirty="0" err="1">
                <a:solidFill>
                  <a:srgbClr val="92D050"/>
                </a:solidFill>
              </a:rPr>
              <a:t>serviço</a:t>
            </a:r>
            <a:r>
              <a:rPr lang="en-US" sz="2200" b="1" dirty="0">
                <a:solidFill>
                  <a:srgbClr val="92D050"/>
                </a:solidFill>
              </a:rPr>
              <a:t> de fins </a:t>
            </a:r>
            <a:r>
              <a:rPr lang="en-US" sz="2200" b="1" dirty="0" err="1">
                <a:solidFill>
                  <a:srgbClr val="92D050"/>
                </a:solidFill>
              </a:rPr>
              <a:t>utilitaristas</a:t>
            </a:r>
            <a:r>
              <a:rPr lang="en-US" sz="2200" b="1" dirty="0">
                <a:solidFill>
                  <a:srgbClr val="92D050"/>
                </a:solidFill>
              </a:rPr>
              <a:t>, de </a:t>
            </a:r>
            <a:r>
              <a:rPr lang="en-US" sz="2200" b="1" dirty="0" err="1">
                <a:solidFill>
                  <a:srgbClr val="92D050"/>
                </a:solidFill>
              </a:rPr>
              <a:t>prazer</a:t>
            </a:r>
            <a:r>
              <a:rPr lang="en-US" sz="2200" b="1" dirty="0">
                <a:solidFill>
                  <a:srgbClr val="92D050"/>
                </a:solidFill>
              </a:rPr>
              <a:t> </a:t>
            </a:r>
            <a:r>
              <a:rPr lang="en-US" sz="2200" b="1" dirty="0" err="1">
                <a:solidFill>
                  <a:srgbClr val="92D050"/>
                </a:solidFill>
              </a:rPr>
              <a:t>ou</a:t>
            </a:r>
            <a:r>
              <a:rPr lang="en-US" sz="2200" b="1" dirty="0">
                <a:solidFill>
                  <a:srgbClr val="92D050"/>
                </a:solidFill>
              </a:rPr>
              <a:t> de </a:t>
            </a:r>
            <a:r>
              <a:rPr lang="en-US" sz="2200" b="1" dirty="0" err="1">
                <a:solidFill>
                  <a:srgbClr val="92D050"/>
                </a:solidFill>
              </a:rPr>
              <a:t>poder</a:t>
            </a:r>
            <a:r>
              <a:rPr lang="en-US" sz="2200" b="1" dirty="0">
                <a:solidFill>
                  <a:srgbClr val="92D050"/>
                </a:solidFill>
              </a:rPr>
              <a:t>" (FR, 47).</a:t>
            </a:r>
            <a:endParaRPr lang="pt-BR" sz="2200" b="1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2434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339752" y="1268760"/>
            <a:ext cx="4572000" cy="489364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sz="2400" b="1" dirty="0" smtClean="0">
                <a:solidFill>
                  <a:srgbClr val="92D050"/>
                </a:solidFill>
              </a:rPr>
              <a:t>Para o filósofo P. Henrique Vaz, um </a:t>
            </a:r>
            <a:r>
              <a:rPr lang="pt-BR" sz="2400" b="1" dirty="0">
                <a:solidFill>
                  <a:srgbClr val="92D050"/>
                </a:solidFill>
              </a:rPr>
              <a:t>dos mais importantes problemas culturais </a:t>
            </a:r>
            <a:r>
              <a:rPr lang="pt-BR" sz="2400" b="1" dirty="0" smtClean="0">
                <a:solidFill>
                  <a:srgbClr val="92D050"/>
                </a:solidFill>
              </a:rPr>
              <a:t>deste milênio</a:t>
            </a:r>
            <a:r>
              <a:rPr lang="pt-BR" sz="2400" b="1" dirty="0">
                <a:solidFill>
                  <a:srgbClr val="92D050"/>
                </a:solidFill>
              </a:rPr>
              <a:t>, a saber, o problema do predomínio da técnica sobre todos os campos da vida humana individual e social.</a:t>
            </a:r>
          </a:p>
          <a:p>
            <a:r>
              <a:rPr lang="pt-BR" sz="2400" b="1" dirty="0">
                <a:solidFill>
                  <a:srgbClr val="92D050"/>
                </a:solidFill>
              </a:rPr>
              <a:t> </a:t>
            </a:r>
          </a:p>
          <a:p>
            <a:r>
              <a:rPr lang="pt-BR" sz="2400" b="1" dirty="0" smtClean="0">
                <a:solidFill>
                  <a:srgbClr val="92D050"/>
                </a:solidFill>
              </a:rPr>
              <a:t>Ou seja, a </a:t>
            </a:r>
            <a:r>
              <a:rPr lang="pt-BR" sz="2400" b="1" dirty="0">
                <a:solidFill>
                  <a:srgbClr val="92D050"/>
                </a:solidFill>
              </a:rPr>
              <a:t>passagem da modernidade como programa de civilização para a modernidade como forma definitiva de uma nova </a:t>
            </a:r>
            <a:r>
              <a:rPr lang="pt-BR" sz="2400" b="1" dirty="0" smtClean="0">
                <a:solidFill>
                  <a:srgbClr val="92D050"/>
                </a:solidFill>
              </a:rPr>
              <a:t>civilização</a:t>
            </a:r>
            <a:endParaRPr lang="pt-BR" sz="2400" b="1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7830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123728" y="1844824"/>
            <a:ext cx="4572000" cy="387798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200" b="1" dirty="0" err="1">
                <a:solidFill>
                  <a:srgbClr val="92D050"/>
                </a:solidFill>
              </a:rPr>
              <a:t>Poderá</a:t>
            </a:r>
            <a:r>
              <a:rPr lang="en-US" sz="2200" b="1" dirty="0">
                <a:solidFill>
                  <a:srgbClr val="92D050"/>
                </a:solidFill>
              </a:rPr>
              <a:t>, </a:t>
            </a:r>
            <a:r>
              <a:rPr lang="en-US" sz="2200" b="1" dirty="0" err="1">
                <a:solidFill>
                  <a:srgbClr val="92D050"/>
                </a:solidFill>
              </a:rPr>
              <a:t>por</a:t>
            </a:r>
            <a:r>
              <a:rPr lang="en-US" sz="2200" b="1" dirty="0">
                <a:solidFill>
                  <a:srgbClr val="92D050"/>
                </a:solidFill>
              </a:rPr>
              <a:t> </a:t>
            </a:r>
            <a:r>
              <a:rPr lang="en-US" sz="2200" b="1" dirty="0" err="1">
                <a:solidFill>
                  <a:srgbClr val="92D050"/>
                </a:solidFill>
              </a:rPr>
              <a:t>exemplo</a:t>
            </a:r>
            <a:r>
              <a:rPr lang="en-US" sz="2200" b="1" dirty="0">
                <a:solidFill>
                  <a:srgbClr val="92D050"/>
                </a:solidFill>
              </a:rPr>
              <a:t>, - </a:t>
            </a:r>
            <a:r>
              <a:rPr lang="en-US" sz="2200" b="1" dirty="0" err="1">
                <a:solidFill>
                  <a:srgbClr val="92D050"/>
                </a:solidFill>
              </a:rPr>
              <a:t>pergunta</a:t>
            </a:r>
            <a:r>
              <a:rPr lang="en-US" sz="2200" b="1" dirty="0">
                <a:solidFill>
                  <a:srgbClr val="92D050"/>
                </a:solidFill>
              </a:rPr>
              <a:t> Henrique </a:t>
            </a:r>
            <a:r>
              <a:rPr lang="en-US" sz="2200" b="1" dirty="0" err="1">
                <a:solidFill>
                  <a:srgbClr val="92D050"/>
                </a:solidFill>
              </a:rPr>
              <a:t>Vaz</a:t>
            </a:r>
            <a:r>
              <a:rPr lang="en-US" sz="2200" b="1" dirty="0">
                <a:solidFill>
                  <a:srgbClr val="92D050"/>
                </a:solidFill>
              </a:rPr>
              <a:t> - a </a:t>
            </a:r>
            <a:r>
              <a:rPr lang="en-US" sz="2200" b="1" dirty="0" smtClean="0">
                <a:solidFill>
                  <a:srgbClr val="92D050"/>
                </a:solidFill>
              </a:rPr>
              <a:t>tecnociência</a:t>
            </a:r>
            <a:endParaRPr lang="pt-BR" sz="2200" b="1" dirty="0">
              <a:solidFill>
                <a:srgbClr val="92D050"/>
              </a:solidFill>
            </a:endParaRPr>
          </a:p>
          <a:p>
            <a:r>
              <a:rPr lang="pt-BR" sz="2200" b="1" dirty="0">
                <a:solidFill>
                  <a:srgbClr val="92D050"/>
                </a:solidFill>
              </a:rPr>
              <a:t>acolher e explicar a intencionalidade profunda da experiência religiosa e dar-lhe satisfação? Poderá transpor inteiramente para a sua esfera conceptual a vertente ética da vida humana e dar razão plena do imenso fenômeno da experiência moral da </a:t>
            </a:r>
            <a:r>
              <a:rPr lang="pt-BR" sz="2200" b="1" dirty="0" err="1">
                <a:solidFill>
                  <a:srgbClr val="92D050"/>
                </a:solidFill>
              </a:rPr>
              <a:t>humanidade</a:t>
            </a:r>
            <a:r>
              <a:rPr lang="pt-BR" sz="2200" b="1" dirty="0" err="1" smtClean="0">
                <a:solidFill>
                  <a:srgbClr val="92D050"/>
                </a:solidFill>
              </a:rPr>
              <a:t>?“</a:t>
            </a:r>
            <a:r>
              <a:rPr lang="pt-BR" i="1" dirty="0" err="1" smtClean="0">
                <a:solidFill>
                  <a:schemeClr val="bg2"/>
                </a:solidFill>
              </a:rPr>
              <a:t>Síntese</a:t>
            </a:r>
            <a:r>
              <a:rPr lang="pt-BR" i="1" dirty="0" smtClean="0">
                <a:solidFill>
                  <a:schemeClr val="bg2"/>
                </a:solidFill>
              </a:rPr>
              <a:t> </a:t>
            </a:r>
            <a:r>
              <a:rPr lang="pt-BR" i="1" dirty="0">
                <a:solidFill>
                  <a:schemeClr val="bg2"/>
                </a:solidFill>
              </a:rPr>
              <a:t>Nova Fase, </a:t>
            </a:r>
            <a:r>
              <a:rPr lang="pt-BR" dirty="0">
                <a:solidFill>
                  <a:schemeClr val="bg2"/>
                </a:solidFill>
              </a:rPr>
              <a:t>v. 25, nº 80 (1998) </a:t>
            </a:r>
            <a:r>
              <a:rPr lang="pt-BR" dirty="0" smtClean="0">
                <a:solidFill>
                  <a:schemeClr val="bg2"/>
                </a:solidFill>
              </a:rPr>
              <a:t>19-42 (p.32)</a:t>
            </a:r>
            <a:endParaRPr lang="pt-BR" b="1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4105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339752" y="944088"/>
            <a:ext cx="30963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rgbClr val="92D050"/>
                </a:solidFill>
              </a:rPr>
              <a:t>NÍVEL ÉTICO E ESPIRITUAL</a:t>
            </a:r>
            <a:endParaRPr lang="pt-BR" sz="2400" b="1" dirty="0">
              <a:solidFill>
                <a:srgbClr val="92D050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1763688" y="5013176"/>
            <a:ext cx="38164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rgbClr val="92D050"/>
                </a:solidFill>
              </a:rPr>
              <a:t>NÍVEL </a:t>
            </a:r>
            <a:r>
              <a:rPr lang="pt-BR" sz="2400" b="1" cap="all" dirty="0">
                <a:solidFill>
                  <a:srgbClr val="92D050"/>
                </a:solidFill>
              </a:rPr>
              <a:t>da busca de um desenvolvimento sustentável e </a:t>
            </a:r>
            <a:r>
              <a:rPr lang="pt-BR" sz="2400" b="1" cap="all" dirty="0" smtClean="0">
                <a:solidFill>
                  <a:srgbClr val="92D050"/>
                </a:solidFill>
              </a:rPr>
              <a:t>integral</a:t>
            </a:r>
            <a:endParaRPr lang="pt-BR" sz="2400" b="1" cap="all" dirty="0">
              <a:solidFill>
                <a:srgbClr val="92D050"/>
              </a:solidFill>
            </a:endParaRPr>
          </a:p>
        </p:txBody>
      </p:sp>
      <p:cxnSp>
        <p:nvCxnSpPr>
          <p:cNvPr id="4" name="Conector de seta reta 3"/>
          <p:cNvCxnSpPr/>
          <p:nvPr/>
        </p:nvCxnSpPr>
        <p:spPr>
          <a:xfrm flipV="1">
            <a:off x="1475656" y="1405754"/>
            <a:ext cx="864096" cy="180722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5" name="Conector de seta reta 4"/>
          <p:cNvCxnSpPr/>
          <p:nvPr/>
        </p:nvCxnSpPr>
        <p:spPr>
          <a:xfrm>
            <a:off x="1475656" y="3320352"/>
            <a:ext cx="504056" cy="169282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6" name="CaixaDeTexto 5"/>
          <p:cNvSpPr txBox="1"/>
          <p:nvPr/>
        </p:nvSpPr>
        <p:spPr>
          <a:xfrm>
            <a:off x="5275052" y="904306"/>
            <a:ext cx="374441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>
                <a:solidFill>
                  <a:srgbClr val="FFFF00"/>
                </a:solidFill>
              </a:rPr>
              <a:t>Houve um tempo de confiança irracional no progresso e nas capacidades humanas. </a:t>
            </a:r>
            <a:endParaRPr lang="pt-BR" sz="2200" b="1" dirty="0" smtClean="0">
              <a:solidFill>
                <a:srgbClr val="FFFF00"/>
              </a:solidFill>
            </a:endParaRPr>
          </a:p>
          <a:p>
            <a:endParaRPr lang="pt-BR" sz="2200" b="1" dirty="0">
              <a:solidFill>
                <a:srgbClr val="FFFF00"/>
              </a:solidFill>
            </a:endParaRPr>
          </a:p>
          <a:p>
            <a:r>
              <a:rPr lang="pt-BR" sz="2200" b="1" dirty="0" smtClean="0">
                <a:solidFill>
                  <a:srgbClr val="FFFF00"/>
                </a:solidFill>
              </a:rPr>
              <a:t>Resenha </a:t>
            </a:r>
            <a:r>
              <a:rPr lang="pt-BR" sz="2200" b="1" dirty="0">
                <a:solidFill>
                  <a:srgbClr val="FFFF00"/>
                </a:solidFill>
              </a:rPr>
              <a:t>das questões preocupantes.</a:t>
            </a:r>
          </a:p>
          <a:p>
            <a:endParaRPr lang="pt-BR" sz="2200" b="1" dirty="0" smtClean="0">
              <a:solidFill>
                <a:srgbClr val="FFFF00"/>
              </a:solidFill>
            </a:endParaRPr>
          </a:p>
          <a:p>
            <a:r>
              <a:rPr lang="pt-BR" sz="2200" b="1" dirty="0" smtClean="0">
                <a:solidFill>
                  <a:srgbClr val="FFFF00"/>
                </a:solidFill>
              </a:rPr>
              <a:t>O </a:t>
            </a:r>
            <a:r>
              <a:rPr lang="pt-BR" sz="2200" b="1" dirty="0">
                <a:solidFill>
                  <a:srgbClr val="FFFF00"/>
                </a:solidFill>
              </a:rPr>
              <a:t>objetivo não é o de recolher informações ou satisfazer curiosidade: mas tomar dolorosa consciência, ousar transformar em sofrimento pessoal o sofrimento do mundo.</a:t>
            </a:r>
          </a:p>
        </p:txBody>
      </p:sp>
      <p:sp>
        <p:nvSpPr>
          <p:cNvPr id="13" name="Retângulo 12"/>
          <p:cNvSpPr/>
          <p:nvPr/>
        </p:nvSpPr>
        <p:spPr>
          <a:xfrm>
            <a:off x="179512" y="2924944"/>
            <a:ext cx="3055260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pt-BR" sz="2600" b="1" dirty="0">
                <a:solidFill>
                  <a:srgbClr val="FFFF00"/>
                </a:solidFill>
              </a:rPr>
              <a:t>ECOLOGIA INTEGRAL</a:t>
            </a:r>
          </a:p>
        </p:txBody>
      </p:sp>
    </p:spTree>
    <p:extLst>
      <p:ext uri="{BB962C8B-B14F-4D97-AF65-F5344CB8AC3E}">
        <p14:creationId xmlns:p14="http://schemas.microsoft.com/office/powerpoint/2010/main" val="2213628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339752" y="944088"/>
            <a:ext cx="30963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rgbClr val="92D050"/>
                </a:solidFill>
              </a:rPr>
              <a:t>NÍVEL ÉTICO E ESPIRITUAL</a:t>
            </a:r>
            <a:endParaRPr lang="pt-BR" sz="2400" b="1" dirty="0">
              <a:solidFill>
                <a:srgbClr val="92D050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1763688" y="5013176"/>
            <a:ext cx="38164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rgbClr val="92D050"/>
                </a:solidFill>
              </a:rPr>
              <a:t>NÍVEL </a:t>
            </a:r>
            <a:r>
              <a:rPr lang="pt-BR" sz="2400" b="1" cap="all" dirty="0">
                <a:solidFill>
                  <a:srgbClr val="92D050"/>
                </a:solidFill>
              </a:rPr>
              <a:t>da busca de um desenvolvimento sustentável e </a:t>
            </a:r>
            <a:r>
              <a:rPr lang="pt-BR" sz="2400" b="1" cap="all" dirty="0" smtClean="0">
                <a:solidFill>
                  <a:srgbClr val="92D050"/>
                </a:solidFill>
              </a:rPr>
              <a:t>integral</a:t>
            </a:r>
            <a:endParaRPr lang="pt-BR" sz="2400" b="1" cap="all" dirty="0">
              <a:solidFill>
                <a:srgbClr val="92D050"/>
              </a:solidFill>
            </a:endParaRPr>
          </a:p>
        </p:txBody>
      </p:sp>
      <p:cxnSp>
        <p:nvCxnSpPr>
          <p:cNvPr id="4" name="Conector de seta reta 3"/>
          <p:cNvCxnSpPr/>
          <p:nvPr/>
        </p:nvCxnSpPr>
        <p:spPr>
          <a:xfrm flipV="1">
            <a:off x="1475656" y="1405754"/>
            <a:ext cx="864096" cy="180722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5" name="Conector de seta reta 4"/>
          <p:cNvCxnSpPr/>
          <p:nvPr/>
        </p:nvCxnSpPr>
        <p:spPr>
          <a:xfrm>
            <a:off x="1475656" y="3320352"/>
            <a:ext cx="504056" cy="169282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6" name="CaixaDeTexto 5"/>
          <p:cNvSpPr txBox="1"/>
          <p:nvPr/>
        </p:nvSpPr>
        <p:spPr>
          <a:xfrm>
            <a:off x="5275052" y="904306"/>
            <a:ext cx="374441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>
                <a:solidFill>
                  <a:srgbClr val="FFFF00"/>
                </a:solidFill>
              </a:rPr>
              <a:t>Houve um tempo de confiança irracional no progresso e nas capacidades humanas. </a:t>
            </a:r>
            <a:endParaRPr lang="pt-BR" sz="2200" b="1" dirty="0" smtClean="0">
              <a:solidFill>
                <a:srgbClr val="FFFF00"/>
              </a:solidFill>
            </a:endParaRPr>
          </a:p>
          <a:p>
            <a:endParaRPr lang="pt-BR" sz="2200" b="1" dirty="0">
              <a:solidFill>
                <a:srgbClr val="FFFF00"/>
              </a:solidFill>
            </a:endParaRPr>
          </a:p>
          <a:p>
            <a:r>
              <a:rPr lang="pt-BR" sz="2200" b="1" dirty="0" smtClean="0">
                <a:solidFill>
                  <a:srgbClr val="FFFF00"/>
                </a:solidFill>
              </a:rPr>
              <a:t>Resenha </a:t>
            </a:r>
            <a:r>
              <a:rPr lang="pt-BR" sz="2200" b="1" dirty="0">
                <a:solidFill>
                  <a:srgbClr val="FFFF00"/>
                </a:solidFill>
              </a:rPr>
              <a:t>das questões preocupantes.</a:t>
            </a:r>
          </a:p>
          <a:p>
            <a:endParaRPr lang="pt-BR" sz="2200" b="1" dirty="0" smtClean="0">
              <a:solidFill>
                <a:srgbClr val="FFFF00"/>
              </a:solidFill>
            </a:endParaRPr>
          </a:p>
          <a:p>
            <a:r>
              <a:rPr lang="pt-BR" sz="2200" b="1" dirty="0" smtClean="0">
                <a:solidFill>
                  <a:srgbClr val="FFFF00"/>
                </a:solidFill>
              </a:rPr>
              <a:t>O </a:t>
            </a:r>
            <a:r>
              <a:rPr lang="pt-BR" sz="2200" b="1" dirty="0">
                <a:solidFill>
                  <a:srgbClr val="FFFF00"/>
                </a:solidFill>
              </a:rPr>
              <a:t>objetivo não é o de recolher informações ou satisfazer curiosidade: mas tomar dolorosa consciência, ousar transformar em sofrimento pessoal o sofrimento do mundo.</a:t>
            </a:r>
          </a:p>
        </p:txBody>
      </p:sp>
      <p:sp>
        <p:nvSpPr>
          <p:cNvPr id="13" name="Retângulo 12"/>
          <p:cNvSpPr/>
          <p:nvPr/>
        </p:nvSpPr>
        <p:spPr>
          <a:xfrm>
            <a:off x="179512" y="2924944"/>
            <a:ext cx="3055260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pt-BR" sz="2600" b="1" dirty="0">
                <a:solidFill>
                  <a:srgbClr val="FFFF00"/>
                </a:solidFill>
              </a:rPr>
              <a:t>ECOLOGIA INTEGRAL</a:t>
            </a:r>
          </a:p>
        </p:txBody>
      </p:sp>
    </p:spTree>
    <p:extLst>
      <p:ext uri="{BB962C8B-B14F-4D97-AF65-F5344CB8AC3E}">
        <p14:creationId xmlns:p14="http://schemas.microsoft.com/office/powerpoint/2010/main" val="4179663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467544" y="548680"/>
            <a:ext cx="30963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rgbClr val="92D050"/>
                </a:solidFill>
              </a:rPr>
              <a:t>NÍVEL ÉTICO E ESPIRITUAL</a:t>
            </a:r>
            <a:endParaRPr lang="pt-BR" sz="2400" b="1" dirty="0">
              <a:solidFill>
                <a:srgbClr val="92D050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323528" y="5229200"/>
            <a:ext cx="38164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rgbClr val="92D050"/>
                </a:solidFill>
              </a:rPr>
              <a:t>NÍVEL CRÍTICO </a:t>
            </a:r>
            <a:r>
              <a:rPr lang="pt-BR" sz="2400" b="1" cap="all" dirty="0" smtClean="0">
                <a:solidFill>
                  <a:srgbClr val="92D050"/>
                </a:solidFill>
              </a:rPr>
              <a:t>da </a:t>
            </a:r>
            <a:r>
              <a:rPr lang="pt-BR" sz="2400" b="1" cap="all" dirty="0">
                <a:solidFill>
                  <a:srgbClr val="92D050"/>
                </a:solidFill>
              </a:rPr>
              <a:t>busca de um desenvolvimento sustentável e </a:t>
            </a:r>
            <a:r>
              <a:rPr lang="pt-BR" sz="2400" b="1" cap="all" dirty="0" smtClean="0">
                <a:solidFill>
                  <a:srgbClr val="92D050"/>
                </a:solidFill>
              </a:rPr>
              <a:t>integral</a:t>
            </a:r>
            <a:endParaRPr lang="pt-BR" sz="2400" b="1" cap="all" dirty="0">
              <a:solidFill>
                <a:srgbClr val="92D050"/>
              </a:solidFill>
            </a:endParaRPr>
          </a:p>
        </p:txBody>
      </p:sp>
      <p:cxnSp>
        <p:nvCxnSpPr>
          <p:cNvPr id="4" name="Conector de seta reta 3"/>
          <p:cNvCxnSpPr/>
          <p:nvPr/>
        </p:nvCxnSpPr>
        <p:spPr>
          <a:xfrm flipV="1">
            <a:off x="1475656" y="1405754"/>
            <a:ext cx="864096" cy="180722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5" name="Conector de seta reta 4"/>
          <p:cNvCxnSpPr/>
          <p:nvPr/>
        </p:nvCxnSpPr>
        <p:spPr>
          <a:xfrm>
            <a:off x="1475656" y="3320352"/>
            <a:ext cx="504056" cy="169282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3" name="Retângulo 12"/>
          <p:cNvSpPr/>
          <p:nvPr/>
        </p:nvSpPr>
        <p:spPr>
          <a:xfrm>
            <a:off x="179512" y="2924944"/>
            <a:ext cx="3055260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pt-BR" sz="2600" b="1" dirty="0">
                <a:solidFill>
                  <a:srgbClr val="FFFF00"/>
                </a:solidFill>
              </a:rPr>
              <a:t>ECOLOGIA INTEGRAL</a:t>
            </a:r>
          </a:p>
        </p:txBody>
      </p:sp>
      <p:sp>
        <p:nvSpPr>
          <p:cNvPr id="7" name="Retângulo 6"/>
          <p:cNvSpPr/>
          <p:nvPr/>
        </p:nvSpPr>
        <p:spPr>
          <a:xfrm>
            <a:off x="3347864" y="476672"/>
            <a:ext cx="326608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400" b="1" dirty="0" smtClean="0">
                <a:solidFill>
                  <a:schemeClr val="bg1"/>
                </a:solidFill>
              </a:rPr>
              <a:t>progresso social e moral</a:t>
            </a:r>
            <a:endParaRPr lang="pt-BR" sz="2400" b="1" dirty="0"/>
          </a:p>
        </p:txBody>
      </p:sp>
      <p:sp>
        <p:nvSpPr>
          <p:cNvPr id="8" name="Retângulo 7"/>
          <p:cNvSpPr/>
          <p:nvPr/>
        </p:nvSpPr>
        <p:spPr>
          <a:xfrm>
            <a:off x="3347864" y="980728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b="1" dirty="0" smtClean="0">
                <a:solidFill>
                  <a:srgbClr val="FFFF00"/>
                </a:solidFill>
              </a:rPr>
              <a:t>O progresso humano autêntico possui um carácter moral e pressupõe o pleno respeito pela pessoa humana, </a:t>
            </a:r>
          </a:p>
        </p:txBody>
      </p:sp>
      <p:sp>
        <p:nvSpPr>
          <p:cNvPr id="9" name="Retângulo 8"/>
          <p:cNvSpPr/>
          <p:nvPr/>
        </p:nvSpPr>
        <p:spPr>
          <a:xfrm>
            <a:off x="3419872" y="198884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b="1" dirty="0" smtClean="0">
                <a:solidFill>
                  <a:schemeClr val="bg2"/>
                </a:solidFill>
              </a:rPr>
              <a:t>desenvolvimento do ser humano quanto à responsabilidade, aos valores, à consciência</a:t>
            </a:r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4283968" y="3789040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b="1" dirty="0" smtClean="0">
                <a:solidFill>
                  <a:schemeClr val="bg2"/>
                </a:solidFill>
              </a:rPr>
              <a:t>Mas o problema fundamental é outro e ainda mais profundo: o modo como realmente a humanidade assumiu a tecnologia e o seu desenvolvimento juntamente com um paradigma homogêneo e unidimensional. </a:t>
            </a:r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4355976" y="5517232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b="1" dirty="0" smtClean="0">
                <a:solidFill>
                  <a:schemeClr val="bg2"/>
                </a:solidFill>
              </a:rPr>
              <a:t>Um tal sujeito desenvolve-se ao estabelecer o método científico com a sua experimentação, que já é explicitamente uma técnica de posse, domínio e transformação. </a:t>
            </a:r>
            <a:endParaRPr lang="pt-BR" b="1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8006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339752" y="1484784"/>
            <a:ext cx="30963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rgbClr val="92D050"/>
                </a:solidFill>
              </a:rPr>
              <a:t>NÍVEL ÉTICO E ESPIRITUAL</a:t>
            </a:r>
            <a:endParaRPr lang="pt-BR" sz="2400" b="1" dirty="0">
              <a:solidFill>
                <a:srgbClr val="92D050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1763688" y="5013176"/>
            <a:ext cx="38164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rgbClr val="92D050"/>
                </a:solidFill>
              </a:rPr>
              <a:t>NÍVEL CRÍTICO </a:t>
            </a:r>
            <a:r>
              <a:rPr lang="pt-BR" sz="2400" b="1" cap="all" dirty="0" smtClean="0">
                <a:solidFill>
                  <a:srgbClr val="92D050"/>
                </a:solidFill>
              </a:rPr>
              <a:t>da </a:t>
            </a:r>
            <a:r>
              <a:rPr lang="pt-BR" sz="2400" b="1" cap="all" dirty="0">
                <a:solidFill>
                  <a:srgbClr val="92D050"/>
                </a:solidFill>
              </a:rPr>
              <a:t>busca de um desenvolvimento sustentável e </a:t>
            </a:r>
            <a:r>
              <a:rPr lang="pt-BR" sz="2400" b="1" cap="all" dirty="0" smtClean="0">
                <a:solidFill>
                  <a:srgbClr val="92D050"/>
                </a:solidFill>
              </a:rPr>
              <a:t>integral</a:t>
            </a:r>
            <a:endParaRPr lang="pt-BR" sz="2400" b="1" cap="all" dirty="0">
              <a:solidFill>
                <a:srgbClr val="92D050"/>
              </a:solidFill>
            </a:endParaRPr>
          </a:p>
        </p:txBody>
      </p:sp>
      <p:cxnSp>
        <p:nvCxnSpPr>
          <p:cNvPr id="4" name="Conector de seta reta 3"/>
          <p:cNvCxnSpPr>
            <a:endCxn id="2" idx="1"/>
          </p:cNvCxnSpPr>
          <p:nvPr/>
        </p:nvCxnSpPr>
        <p:spPr>
          <a:xfrm flipV="1">
            <a:off x="1475656" y="1900283"/>
            <a:ext cx="864096" cy="131269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5" name="Conector de seta reta 4"/>
          <p:cNvCxnSpPr/>
          <p:nvPr/>
        </p:nvCxnSpPr>
        <p:spPr>
          <a:xfrm>
            <a:off x="1475656" y="3320352"/>
            <a:ext cx="504056" cy="169282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3" name="Retângulo 12"/>
          <p:cNvSpPr/>
          <p:nvPr/>
        </p:nvSpPr>
        <p:spPr>
          <a:xfrm>
            <a:off x="179512" y="2852936"/>
            <a:ext cx="3055260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pt-BR" sz="2600" b="1" dirty="0">
                <a:solidFill>
                  <a:srgbClr val="FFFF00"/>
                </a:solidFill>
              </a:rPr>
              <a:t>ECOLOGIA INTEGRAL</a:t>
            </a:r>
          </a:p>
        </p:txBody>
      </p:sp>
      <p:sp>
        <p:nvSpPr>
          <p:cNvPr id="7" name="Retângulo 6"/>
          <p:cNvSpPr/>
          <p:nvPr/>
        </p:nvSpPr>
        <p:spPr>
          <a:xfrm>
            <a:off x="4427984" y="0"/>
            <a:ext cx="4572000" cy="110799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sz="2200" b="1" dirty="0">
                <a:solidFill>
                  <a:schemeClr val="bg2"/>
                </a:solidFill>
              </a:rPr>
              <a:t>Dois princípios da existência humana:</a:t>
            </a:r>
          </a:p>
          <a:p>
            <a:r>
              <a:rPr lang="pt-BR" sz="2200" b="1" dirty="0">
                <a:solidFill>
                  <a:schemeClr val="bg2"/>
                </a:solidFill>
              </a:rPr>
              <a:t>O Dialógico</a:t>
            </a:r>
          </a:p>
          <a:p>
            <a:r>
              <a:rPr lang="pt-BR" sz="2200" b="1" dirty="0">
                <a:solidFill>
                  <a:schemeClr val="bg2"/>
                </a:solidFill>
              </a:rPr>
              <a:t>O Monológico</a:t>
            </a:r>
          </a:p>
        </p:txBody>
      </p:sp>
      <p:sp>
        <p:nvSpPr>
          <p:cNvPr id="8" name="Retângulo 7"/>
          <p:cNvSpPr/>
          <p:nvPr/>
        </p:nvSpPr>
        <p:spPr>
          <a:xfrm>
            <a:off x="5796136" y="5301208"/>
            <a:ext cx="318298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4000" b="1" dirty="0" smtClean="0">
                <a:solidFill>
                  <a:schemeClr val="bg2"/>
                </a:solidFill>
              </a:rPr>
              <a:t>O Monológico</a:t>
            </a:r>
            <a:endParaRPr lang="pt-BR" sz="4000" b="1" dirty="0">
              <a:solidFill>
                <a:schemeClr val="bg2"/>
              </a:solidFill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5148064" y="1412776"/>
            <a:ext cx="261071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4000" b="1" dirty="0" smtClean="0">
                <a:solidFill>
                  <a:schemeClr val="bg2"/>
                </a:solidFill>
              </a:rPr>
              <a:t>O Dialógico</a:t>
            </a:r>
            <a:endParaRPr lang="pt-BR" sz="4000" b="1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0133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79512" y="188640"/>
            <a:ext cx="30963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rgbClr val="92D050"/>
                </a:solidFill>
              </a:rPr>
              <a:t>MARTIN BUBER:</a:t>
            </a:r>
          </a:p>
          <a:p>
            <a:r>
              <a:rPr lang="pt-BR" sz="2400" b="1" dirty="0" smtClean="0">
                <a:solidFill>
                  <a:srgbClr val="92D050"/>
                </a:solidFill>
              </a:rPr>
              <a:t>EU E TU</a:t>
            </a:r>
            <a:endParaRPr lang="pt-BR" sz="2400" b="1" dirty="0">
              <a:solidFill>
                <a:srgbClr val="92D050"/>
              </a:solidFill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251520" y="2564904"/>
            <a:ext cx="4473137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200" b="1" dirty="0" smtClean="0">
                <a:solidFill>
                  <a:srgbClr val="FFFF00"/>
                </a:solidFill>
              </a:rPr>
              <a:t>DOIS MODOS DE PRESENÇA </a:t>
            </a:r>
          </a:p>
          <a:p>
            <a:r>
              <a:rPr lang="pt-BR" sz="2200" b="1" dirty="0" smtClean="0">
                <a:solidFill>
                  <a:srgbClr val="FFFF00"/>
                </a:solidFill>
              </a:rPr>
              <a:t>DO SER HUMANO NO MUNDO</a:t>
            </a:r>
          </a:p>
          <a:p>
            <a:r>
              <a:rPr lang="pt-BR" sz="2200" b="1" dirty="0" smtClean="0">
                <a:solidFill>
                  <a:srgbClr val="FFFF00"/>
                </a:solidFill>
              </a:rPr>
              <a:t>DUAS ATITUDES QUE PROFEREM PALAVRAS-PRINCÍPIO DISTINTAS</a:t>
            </a:r>
            <a:endParaRPr lang="pt-BR" sz="2200" b="1" dirty="0">
              <a:solidFill>
                <a:srgbClr val="FFFF00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4557984" y="908720"/>
            <a:ext cx="4572000" cy="178510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sz="2200" b="1" dirty="0">
                <a:solidFill>
                  <a:schemeClr val="bg2"/>
                </a:solidFill>
              </a:rPr>
              <a:t>A  alteridade  essencial  se instaura  somente  na  relação  </a:t>
            </a:r>
            <a:r>
              <a:rPr lang="pt-BR" sz="2200" b="1" dirty="0" smtClean="0">
                <a:solidFill>
                  <a:schemeClr val="bg2"/>
                </a:solidFill>
              </a:rPr>
              <a:t>Eu-Tu </a:t>
            </a:r>
          </a:p>
          <a:p>
            <a:r>
              <a:rPr lang="pt-BR" sz="2200" b="1" dirty="0" smtClean="0">
                <a:solidFill>
                  <a:schemeClr val="bg2"/>
                </a:solidFill>
              </a:rPr>
              <a:t>Na  </a:t>
            </a:r>
            <a:r>
              <a:rPr lang="pt-BR" sz="2200" b="1" dirty="0">
                <a:solidFill>
                  <a:schemeClr val="bg2"/>
                </a:solidFill>
              </a:rPr>
              <a:t>relação  dialógica  estão  na "presença" o Eu como pessoa e o Tu como outro.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4644008" y="116632"/>
            <a:ext cx="41764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rgbClr val="92D050"/>
                </a:solidFill>
              </a:rPr>
              <a:t>PALAVRA-PRINCÍPIO EU-TU: FUNDAMENTO ONTOLÓGICO</a:t>
            </a:r>
            <a:endParaRPr lang="pt-BR" sz="2400" b="1" dirty="0">
              <a:solidFill>
                <a:srgbClr val="92D050"/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4716016" y="4437112"/>
            <a:ext cx="381642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rgbClr val="92D050"/>
                </a:solidFill>
              </a:rPr>
              <a:t>PALAVRA-PRINCÍPIO EU-ISSO</a:t>
            </a:r>
          </a:p>
          <a:p>
            <a:r>
              <a:rPr lang="pt-BR" sz="2400" b="1" dirty="0" smtClean="0">
                <a:solidFill>
                  <a:schemeClr val="bg2"/>
                </a:solidFill>
              </a:rPr>
              <a:t>no  relacionamento  Eu-Isso  o  outro  não  é encontrado  como  outro  em  sua  alteridade.</a:t>
            </a:r>
            <a:endParaRPr lang="pt-BR" sz="2400" b="1" dirty="0">
              <a:solidFill>
                <a:srgbClr val="92D050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251520" y="5373216"/>
            <a:ext cx="396044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200" b="1" dirty="0">
                <a:solidFill>
                  <a:schemeClr val="bg2"/>
                </a:solidFill>
              </a:rPr>
              <a:t>A palavra princípio, uma vez proferida, fundamenta um modo de existir.</a:t>
            </a:r>
          </a:p>
        </p:txBody>
      </p:sp>
      <p:cxnSp>
        <p:nvCxnSpPr>
          <p:cNvPr id="8" name="Conector de seta reta 7"/>
          <p:cNvCxnSpPr/>
          <p:nvPr/>
        </p:nvCxnSpPr>
        <p:spPr>
          <a:xfrm flipV="1">
            <a:off x="2123728" y="548681"/>
            <a:ext cx="2232248" cy="194421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0" name="Conector de seta reta 9"/>
          <p:cNvCxnSpPr/>
          <p:nvPr/>
        </p:nvCxnSpPr>
        <p:spPr>
          <a:xfrm>
            <a:off x="1979712" y="4005064"/>
            <a:ext cx="2448272" cy="158417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9958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79512" y="188640"/>
            <a:ext cx="30963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rgbClr val="92D050"/>
                </a:solidFill>
              </a:rPr>
              <a:t>MARTIN BUBER:</a:t>
            </a:r>
          </a:p>
          <a:p>
            <a:r>
              <a:rPr lang="pt-BR" sz="2400" b="1" dirty="0" smtClean="0">
                <a:solidFill>
                  <a:srgbClr val="92D050"/>
                </a:solidFill>
              </a:rPr>
              <a:t>EU E TU</a:t>
            </a:r>
            <a:endParaRPr lang="pt-BR" sz="2400" b="1" dirty="0">
              <a:solidFill>
                <a:srgbClr val="92D050"/>
              </a:solidFill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-684584" y="2852936"/>
            <a:ext cx="533723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t-BR" sz="2400" b="1" dirty="0" smtClean="0">
                <a:solidFill>
                  <a:srgbClr val="FFFF00"/>
                </a:solidFill>
              </a:rPr>
              <a:t>DOIS MODOS DE PRESENÇA </a:t>
            </a:r>
          </a:p>
          <a:p>
            <a:pPr algn="r"/>
            <a:r>
              <a:rPr lang="pt-BR" sz="2400" b="1" dirty="0" smtClean="0">
                <a:solidFill>
                  <a:srgbClr val="FFFF00"/>
                </a:solidFill>
              </a:rPr>
              <a:t>DO SER HUMANO NO MUNDO</a:t>
            </a:r>
          </a:p>
          <a:p>
            <a:pPr algn="r"/>
            <a:r>
              <a:rPr lang="pt-BR" sz="2400" b="1" dirty="0" smtClean="0">
                <a:solidFill>
                  <a:srgbClr val="FFFF00"/>
                </a:solidFill>
              </a:rPr>
              <a:t>DUAS ATITUDES QUE PROFEREM PALAVRAS-PRINCÍPIO DISTINTAS</a:t>
            </a:r>
            <a:endParaRPr lang="pt-BR" sz="2400" b="1" dirty="0">
              <a:solidFill>
                <a:srgbClr val="FFFF00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4593637" y="908720"/>
            <a:ext cx="4572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sz="2400" dirty="0">
                <a:solidFill>
                  <a:schemeClr val="bg2"/>
                </a:solidFill>
              </a:rPr>
              <a:t>A primeira, atitude ontológica, é um ato essencial do homem, atitude de encontro entre dois parceiros na reciprocidade e na confirmação mútua</a:t>
            </a:r>
            <a:endParaRPr lang="pt-BR" sz="2200" b="1" dirty="0">
              <a:solidFill>
                <a:schemeClr val="bg2"/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4644008" y="116632"/>
            <a:ext cx="30963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rgbClr val="92D050"/>
                </a:solidFill>
              </a:rPr>
              <a:t>PALAVRA-PRINCÍPIO EU-TU</a:t>
            </a:r>
            <a:endParaRPr lang="pt-BR" sz="2400" b="1" dirty="0">
              <a:solidFill>
                <a:srgbClr val="92D050"/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4716016" y="4437112"/>
            <a:ext cx="381642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rgbClr val="92D050"/>
                </a:solidFill>
              </a:rPr>
              <a:t>PALAVRA-PRINCÍPIO EU-ISSO</a:t>
            </a:r>
          </a:p>
          <a:p>
            <a:r>
              <a:rPr lang="pt-BR" sz="2400" b="1" dirty="0" smtClean="0">
                <a:solidFill>
                  <a:schemeClr val="bg2"/>
                </a:solidFill>
              </a:rPr>
              <a:t>no  relacionamento  Eu-Isso  o  outro  não  é encontrado  como  outro  em  sua  alteridade.</a:t>
            </a:r>
            <a:endParaRPr lang="pt-BR" sz="2400" b="1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0374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470279" y="1279267"/>
            <a:ext cx="3096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rgbClr val="92D050"/>
                </a:solidFill>
              </a:rPr>
              <a:t>ECOLOGIA INTEGRAL</a:t>
            </a:r>
            <a:endParaRPr lang="pt-BR" sz="2400" b="1" dirty="0">
              <a:solidFill>
                <a:srgbClr val="92D050"/>
              </a:solidFill>
            </a:endParaRPr>
          </a:p>
        </p:txBody>
      </p:sp>
      <p:cxnSp>
        <p:nvCxnSpPr>
          <p:cNvPr id="6" name="Conector de seta reta 5"/>
          <p:cNvCxnSpPr/>
          <p:nvPr/>
        </p:nvCxnSpPr>
        <p:spPr>
          <a:xfrm>
            <a:off x="1691680" y="1740932"/>
            <a:ext cx="0" cy="115212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2" name="CaixaDeTexto 11"/>
          <p:cNvSpPr txBox="1"/>
          <p:nvPr/>
        </p:nvSpPr>
        <p:spPr>
          <a:xfrm>
            <a:off x="539552" y="3140968"/>
            <a:ext cx="374441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CAPÍTULO I: </a:t>
            </a:r>
          </a:p>
          <a:p>
            <a:r>
              <a:rPr lang="pt-BR" sz="22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O que está a acontecer</a:t>
            </a:r>
            <a:br>
              <a:rPr lang="pt-BR" sz="22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</a:br>
            <a:r>
              <a:rPr lang="pt-BR" sz="22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à nossa Casa </a:t>
            </a:r>
            <a:endParaRPr lang="pt-BR" sz="2200" b="1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4596405" y="868648"/>
            <a:ext cx="37444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1. Poluição e mudanças climáticas</a:t>
            </a:r>
          </a:p>
        </p:txBody>
      </p:sp>
      <p:cxnSp>
        <p:nvCxnSpPr>
          <p:cNvPr id="20" name="Conector de seta reta 19"/>
          <p:cNvCxnSpPr/>
          <p:nvPr/>
        </p:nvCxnSpPr>
        <p:spPr>
          <a:xfrm flipV="1">
            <a:off x="3635684" y="1299535"/>
            <a:ext cx="1015548" cy="239341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3" name="Retângulo 22"/>
          <p:cNvSpPr/>
          <p:nvPr/>
        </p:nvSpPr>
        <p:spPr>
          <a:xfrm>
            <a:off x="4822460" y="1844243"/>
            <a:ext cx="2698687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2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2. A Questão da Água</a:t>
            </a:r>
            <a:endParaRPr lang="pt-BR" sz="22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4" name="Retângulo 23"/>
          <p:cNvSpPr/>
          <p:nvPr/>
        </p:nvSpPr>
        <p:spPr>
          <a:xfrm>
            <a:off x="4822460" y="2316995"/>
            <a:ext cx="3536609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2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3. A perda da Biodiversidade</a:t>
            </a:r>
          </a:p>
        </p:txBody>
      </p:sp>
      <p:sp>
        <p:nvSpPr>
          <p:cNvPr id="25" name="Retângulo 24"/>
          <p:cNvSpPr/>
          <p:nvPr/>
        </p:nvSpPr>
        <p:spPr>
          <a:xfrm>
            <a:off x="4724188" y="2747883"/>
            <a:ext cx="441351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2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4. </a:t>
            </a:r>
            <a:r>
              <a:rPr lang="pt-BR" sz="22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Deterioração </a:t>
            </a:r>
            <a:r>
              <a:rPr lang="pt-BR" sz="22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da qualidade </a:t>
            </a:r>
            <a:r>
              <a:rPr lang="pt-BR" sz="22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/>
            </a:r>
            <a:br>
              <a:rPr lang="pt-BR" sz="22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r>
              <a:rPr lang="pt-BR" sz="22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de </a:t>
            </a:r>
            <a:r>
              <a:rPr lang="pt-BR" sz="22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vida humana e degradação social</a:t>
            </a:r>
          </a:p>
        </p:txBody>
      </p:sp>
      <p:sp>
        <p:nvSpPr>
          <p:cNvPr id="26" name="Retângulo 25"/>
          <p:cNvSpPr/>
          <p:nvPr/>
        </p:nvSpPr>
        <p:spPr>
          <a:xfrm>
            <a:off x="4724188" y="3790911"/>
            <a:ext cx="330263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2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5. Desigualdade planetária</a:t>
            </a:r>
          </a:p>
        </p:txBody>
      </p:sp>
      <p:sp>
        <p:nvSpPr>
          <p:cNvPr id="27" name="Retângulo 26"/>
          <p:cNvSpPr/>
          <p:nvPr/>
        </p:nvSpPr>
        <p:spPr>
          <a:xfrm>
            <a:off x="4800105" y="4580547"/>
            <a:ext cx="3150799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2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6. A fraqueza das </a:t>
            </a:r>
            <a:r>
              <a:rPr lang="pt-BR" sz="22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reações</a:t>
            </a:r>
            <a:endParaRPr lang="pt-BR" sz="22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8" name="Retângulo 27"/>
          <p:cNvSpPr/>
          <p:nvPr/>
        </p:nvSpPr>
        <p:spPr>
          <a:xfrm>
            <a:off x="4834030" y="5446965"/>
            <a:ext cx="3269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2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7. Diversidade de opiniões</a:t>
            </a:r>
          </a:p>
        </p:txBody>
      </p:sp>
      <p:cxnSp>
        <p:nvCxnSpPr>
          <p:cNvPr id="30" name="Conector de seta reta 29"/>
          <p:cNvCxnSpPr/>
          <p:nvPr/>
        </p:nvCxnSpPr>
        <p:spPr>
          <a:xfrm flipV="1">
            <a:off x="3635684" y="1926758"/>
            <a:ext cx="1088504" cy="182923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3" name="Conector de seta reta 32"/>
          <p:cNvCxnSpPr/>
          <p:nvPr/>
        </p:nvCxnSpPr>
        <p:spPr>
          <a:xfrm flipV="1">
            <a:off x="3635684" y="2496243"/>
            <a:ext cx="1088504" cy="125975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6" name="Conector de seta reta 35"/>
          <p:cNvCxnSpPr/>
          <p:nvPr/>
        </p:nvCxnSpPr>
        <p:spPr>
          <a:xfrm flipV="1">
            <a:off x="3635684" y="3126118"/>
            <a:ext cx="1088504" cy="62987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9" name="Conector de seta reta 48"/>
          <p:cNvCxnSpPr>
            <a:endCxn id="26" idx="1"/>
          </p:cNvCxnSpPr>
          <p:nvPr/>
        </p:nvCxnSpPr>
        <p:spPr>
          <a:xfrm>
            <a:off x="3763467" y="3755994"/>
            <a:ext cx="960721" cy="25036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52" name="Conector de seta reta 51"/>
          <p:cNvCxnSpPr/>
          <p:nvPr/>
        </p:nvCxnSpPr>
        <p:spPr>
          <a:xfrm>
            <a:off x="3672162" y="3755994"/>
            <a:ext cx="1182770" cy="103999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56" name="Conector de seta reta 55"/>
          <p:cNvCxnSpPr>
            <a:endCxn id="28" idx="1"/>
          </p:cNvCxnSpPr>
          <p:nvPr/>
        </p:nvCxnSpPr>
        <p:spPr>
          <a:xfrm>
            <a:off x="3635684" y="3755994"/>
            <a:ext cx="1198346" cy="190641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8648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2" grpId="0"/>
      <p:bldP spid="18" grpId="0"/>
      <p:bldP spid="23" grpId="0"/>
      <p:bldP spid="24" grpId="0"/>
      <p:bldP spid="25" grpId="0"/>
      <p:bldP spid="26" grpId="0"/>
      <p:bldP spid="27" grpId="0"/>
      <p:bldP spid="28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395536" y="1263827"/>
            <a:ext cx="3096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rgbClr val="92D050"/>
                </a:solidFill>
              </a:rPr>
              <a:t>ECOLOGIA INTEGRAL</a:t>
            </a:r>
            <a:endParaRPr lang="pt-BR" sz="2400" b="1" dirty="0">
              <a:solidFill>
                <a:srgbClr val="92D050"/>
              </a:solidFill>
            </a:endParaRPr>
          </a:p>
        </p:txBody>
      </p:sp>
      <p:cxnSp>
        <p:nvCxnSpPr>
          <p:cNvPr id="6" name="Conector de seta reta 5"/>
          <p:cNvCxnSpPr/>
          <p:nvPr/>
        </p:nvCxnSpPr>
        <p:spPr>
          <a:xfrm>
            <a:off x="1691680" y="1740932"/>
            <a:ext cx="0" cy="115212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2" name="CaixaDeTexto 11"/>
          <p:cNvSpPr txBox="1"/>
          <p:nvPr/>
        </p:nvSpPr>
        <p:spPr>
          <a:xfrm>
            <a:off x="395536" y="3132603"/>
            <a:ext cx="33662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CAPÍTULO II: </a:t>
            </a:r>
          </a:p>
          <a:p>
            <a:r>
              <a:rPr lang="pt-BR" sz="22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O Evangelho da Criação</a:t>
            </a:r>
            <a:endParaRPr lang="pt-BR" sz="2200" b="1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4572000" y="851108"/>
            <a:ext cx="37444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1. </a:t>
            </a:r>
            <a:r>
              <a:rPr lang="pt-BR" sz="22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A Luz que a Fé Oferece</a:t>
            </a:r>
            <a:endParaRPr lang="pt-BR" sz="22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20" name="Conector de seta reta 19"/>
          <p:cNvCxnSpPr/>
          <p:nvPr/>
        </p:nvCxnSpPr>
        <p:spPr>
          <a:xfrm flipV="1">
            <a:off x="3398058" y="1196753"/>
            <a:ext cx="1164421" cy="257389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3" name="Retângulo 22"/>
          <p:cNvSpPr/>
          <p:nvPr/>
        </p:nvSpPr>
        <p:spPr>
          <a:xfrm>
            <a:off x="4622633" y="1525542"/>
            <a:ext cx="405382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2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2. </a:t>
            </a:r>
            <a:r>
              <a:rPr lang="pt-BR" sz="22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A sabedoria das narrações </a:t>
            </a:r>
            <a:r>
              <a:rPr lang="pt-BR" sz="22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bíblicas</a:t>
            </a:r>
            <a:endParaRPr lang="pt-BR" sz="22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4" name="Retângulo 23"/>
          <p:cNvSpPr/>
          <p:nvPr/>
        </p:nvSpPr>
        <p:spPr>
          <a:xfrm>
            <a:off x="4584834" y="2296727"/>
            <a:ext cx="31583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2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3. </a:t>
            </a:r>
            <a:r>
              <a:rPr lang="pt-BR" sz="22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O mistério do Universo</a:t>
            </a:r>
            <a:endParaRPr lang="pt-BR" sz="22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5" name="Retângulo 24"/>
          <p:cNvSpPr/>
          <p:nvPr/>
        </p:nvSpPr>
        <p:spPr>
          <a:xfrm>
            <a:off x="4572000" y="2747883"/>
            <a:ext cx="431230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2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4. A mensagem de cada criatura na harmonia de toda a criação</a:t>
            </a:r>
          </a:p>
        </p:txBody>
      </p:sp>
      <p:sp>
        <p:nvSpPr>
          <p:cNvPr id="26" name="Retângulo 25"/>
          <p:cNvSpPr/>
          <p:nvPr/>
        </p:nvSpPr>
        <p:spPr>
          <a:xfrm>
            <a:off x="4486562" y="3770643"/>
            <a:ext cx="3452163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2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5. </a:t>
            </a:r>
            <a:r>
              <a:rPr lang="pt-BR" sz="22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Uma comunhão universal</a:t>
            </a:r>
            <a:endParaRPr lang="pt-BR" sz="22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7" name="Retângulo 26"/>
          <p:cNvSpPr/>
          <p:nvPr/>
        </p:nvSpPr>
        <p:spPr>
          <a:xfrm>
            <a:off x="4562479" y="4560279"/>
            <a:ext cx="3636252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2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6. </a:t>
            </a:r>
            <a:r>
              <a:rPr lang="pt-BR" sz="22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O destino comum dos bens</a:t>
            </a:r>
            <a:endParaRPr lang="pt-BR" sz="22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8" name="Retângulo 27"/>
          <p:cNvSpPr/>
          <p:nvPr/>
        </p:nvSpPr>
        <p:spPr>
          <a:xfrm>
            <a:off x="4596404" y="5426697"/>
            <a:ext cx="2366353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2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7. </a:t>
            </a:r>
            <a:r>
              <a:rPr lang="pt-BR" sz="22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O olhar de Jesus</a:t>
            </a:r>
            <a:endParaRPr lang="pt-BR" sz="22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30" name="Conector de seta reta 29"/>
          <p:cNvCxnSpPr/>
          <p:nvPr/>
        </p:nvCxnSpPr>
        <p:spPr>
          <a:xfrm flipV="1">
            <a:off x="3398058" y="1906490"/>
            <a:ext cx="1088504" cy="182923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3" name="Conector de seta reta 32"/>
          <p:cNvCxnSpPr/>
          <p:nvPr/>
        </p:nvCxnSpPr>
        <p:spPr>
          <a:xfrm flipV="1">
            <a:off x="3398058" y="2475975"/>
            <a:ext cx="1088504" cy="125975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6" name="Conector de seta reta 35"/>
          <p:cNvCxnSpPr/>
          <p:nvPr/>
        </p:nvCxnSpPr>
        <p:spPr>
          <a:xfrm flipV="1">
            <a:off x="3398058" y="3105850"/>
            <a:ext cx="1088504" cy="62987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9" name="Conector de seta reta 48"/>
          <p:cNvCxnSpPr>
            <a:endCxn id="26" idx="1"/>
          </p:cNvCxnSpPr>
          <p:nvPr/>
        </p:nvCxnSpPr>
        <p:spPr>
          <a:xfrm>
            <a:off x="3398058" y="3735726"/>
            <a:ext cx="1088504" cy="25036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52" name="Conector de seta reta 51"/>
          <p:cNvCxnSpPr/>
          <p:nvPr/>
        </p:nvCxnSpPr>
        <p:spPr>
          <a:xfrm>
            <a:off x="3434536" y="3735726"/>
            <a:ext cx="1182770" cy="103999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56" name="Conector de seta reta 55"/>
          <p:cNvCxnSpPr>
            <a:endCxn id="28" idx="1"/>
          </p:cNvCxnSpPr>
          <p:nvPr/>
        </p:nvCxnSpPr>
        <p:spPr>
          <a:xfrm>
            <a:off x="3398058" y="3735726"/>
            <a:ext cx="1198346" cy="190641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2297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2" grpId="0"/>
      <p:bldP spid="18" grpId="0"/>
      <p:bldP spid="23" grpId="0"/>
      <p:bldP spid="24" grpId="0"/>
      <p:bldP spid="25" grpId="0"/>
      <p:bldP spid="26" grpId="0"/>
      <p:bldP spid="27" grpId="0"/>
      <p:bldP spid="28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836712"/>
            <a:ext cx="6102424" cy="5232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200" b="1" dirty="0">
                <a:solidFill>
                  <a:schemeClr val="bg2"/>
                </a:solidFill>
              </a:rPr>
              <a:t>O Espírito de Deus encheu o universo de potencialidades que permitem que, do próprio seio das coisas, possa brotar sempre algo de novo:</a:t>
            </a:r>
          </a:p>
          <a:p>
            <a:r>
              <a:rPr lang="pt-BR" sz="2200" b="1" dirty="0">
                <a:solidFill>
                  <a:schemeClr val="bg2"/>
                </a:solidFill>
              </a:rPr>
              <a:t>«A natureza nada mais é do que a razão de certa arte – concretamente a arte divina – inscrita nas coisas, pela qual as próprias coisas se movem para um fim determinado. Como se o mestre construtor de navios pudesse conceder à madeira a possibilidade de se mover a si mesma </a:t>
            </a:r>
            <a:r>
              <a:rPr lang="en-US" sz="2200" b="1" dirty="0">
                <a:solidFill>
                  <a:schemeClr val="bg2"/>
                </a:solidFill>
              </a:rPr>
              <a:t> </a:t>
            </a:r>
            <a:r>
              <a:rPr lang="pt-BR" sz="2200" b="1" dirty="0">
                <a:solidFill>
                  <a:schemeClr val="bg2"/>
                </a:solidFill>
              </a:rPr>
              <a:t>para tomar a forma da nave».[52]</a:t>
            </a:r>
          </a:p>
          <a:p>
            <a:r>
              <a:rPr lang="en-US" sz="2200" b="1" dirty="0">
                <a:solidFill>
                  <a:schemeClr val="bg2"/>
                </a:solidFill>
              </a:rPr>
              <a:t> </a:t>
            </a:r>
            <a:r>
              <a:rPr lang="pt-BR" sz="2200" b="1" dirty="0">
                <a:solidFill>
                  <a:schemeClr val="bg2"/>
                </a:solidFill>
              </a:rPr>
              <a:t>PRESENÇA QUE FAZ BROTAR SEMPRE ALGO DE NOVO: CONCEDER À MADEIRA A POSSIBILIDADE DE SE MOVER A SI MESMA PARA TOMAR A FORMA DA NAVE &lt;</a:t>
            </a:r>
            <a:r>
              <a:rPr lang="pt-BR" sz="2400" b="1" dirty="0" smtClean="0">
                <a:solidFill>
                  <a:schemeClr val="bg2"/>
                </a:solidFill>
              </a:rPr>
              <a:t>Tomás </a:t>
            </a:r>
            <a:r>
              <a:rPr lang="pt-BR" sz="2400" b="1" dirty="0">
                <a:solidFill>
                  <a:schemeClr val="bg2"/>
                </a:solidFill>
              </a:rPr>
              <a:t>de Aquino, </a:t>
            </a:r>
            <a:r>
              <a:rPr lang="pt-BR" sz="2400" b="1" dirty="0" err="1">
                <a:solidFill>
                  <a:schemeClr val="bg2"/>
                </a:solidFill>
              </a:rPr>
              <a:t>Summa</a:t>
            </a:r>
            <a:r>
              <a:rPr lang="pt-BR" sz="2400" b="1" dirty="0">
                <a:solidFill>
                  <a:schemeClr val="bg2"/>
                </a:solidFill>
              </a:rPr>
              <a:t> </a:t>
            </a:r>
            <a:r>
              <a:rPr lang="pt-BR" sz="2400" b="1" dirty="0" err="1">
                <a:solidFill>
                  <a:schemeClr val="bg2"/>
                </a:solidFill>
              </a:rPr>
              <a:t>theologiaeI</a:t>
            </a:r>
            <a:r>
              <a:rPr lang="pt-BR" sz="2400" b="1" dirty="0">
                <a:solidFill>
                  <a:schemeClr val="bg2"/>
                </a:solidFill>
              </a:rPr>
              <a:t>, q. 104, art. 1, ad 4</a:t>
            </a:r>
            <a:r>
              <a:rPr lang="pt-BR" sz="2400" b="1" dirty="0" smtClean="0">
                <a:solidFill>
                  <a:schemeClr val="bg2"/>
                </a:solidFill>
              </a:rPr>
              <a:t>.&gt;</a:t>
            </a:r>
            <a:endParaRPr lang="pt-BR" sz="2200" b="1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1709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395536" y="1263827"/>
            <a:ext cx="3096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rgbClr val="92D050"/>
                </a:solidFill>
              </a:rPr>
              <a:t>ECOLOGIA INTEGRAL</a:t>
            </a:r>
            <a:endParaRPr lang="pt-BR" sz="2400" b="1" dirty="0">
              <a:solidFill>
                <a:srgbClr val="92D050"/>
              </a:solidFill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260568" y="2492896"/>
            <a:ext cx="33662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CAPÍTULO II: </a:t>
            </a:r>
          </a:p>
          <a:p>
            <a:r>
              <a:rPr lang="pt-BR" sz="22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O Evangelho da Criação</a:t>
            </a:r>
          </a:p>
          <a:p>
            <a:r>
              <a:rPr lang="pt-BR" sz="2000" b="1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a Igreja Católica está aberta ao diálogo com o pensamento filosófico, o que lhe permite produzir várias sínteses entre fé e razão</a:t>
            </a:r>
          </a:p>
        </p:txBody>
      </p:sp>
      <p:sp>
        <p:nvSpPr>
          <p:cNvPr id="18" name="CaixaDeTexto 17"/>
          <p:cNvSpPr txBox="1"/>
          <p:nvPr/>
        </p:nvSpPr>
        <p:spPr>
          <a:xfrm>
            <a:off x="4499992" y="447464"/>
            <a:ext cx="37444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1. </a:t>
            </a:r>
            <a:r>
              <a:rPr lang="pt-BR" sz="22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A Luz que a Fé Oferece</a:t>
            </a:r>
            <a:endParaRPr lang="pt-BR" sz="22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4158208" y="980728"/>
            <a:ext cx="4572000" cy="59093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b="1" dirty="0" smtClean="0">
                <a:solidFill>
                  <a:schemeClr val="bg2">
                    <a:lumMod val="90000"/>
                  </a:schemeClr>
                </a:solidFill>
              </a:rPr>
              <a:t>Considerar a </a:t>
            </a:r>
            <a:r>
              <a:rPr lang="pt-BR" b="1" dirty="0">
                <a:solidFill>
                  <a:schemeClr val="bg2">
                    <a:lumMod val="90000"/>
                  </a:schemeClr>
                </a:solidFill>
              </a:rPr>
              <a:t>riqueza que as religiões </a:t>
            </a:r>
            <a:r>
              <a:rPr lang="pt-BR" b="1" dirty="0" smtClean="0">
                <a:solidFill>
                  <a:schemeClr val="bg2">
                    <a:lumMod val="90000"/>
                  </a:schemeClr>
                </a:solidFill>
              </a:rPr>
              <a:t>podem oferecer </a:t>
            </a:r>
            <a:r>
              <a:rPr lang="pt-BR" b="1" dirty="0">
                <a:solidFill>
                  <a:schemeClr val="bg2">
                    <a:lumMod val="90000"/>
                  </a:schemeClr>
                </a:solidFill>
              </a:rPr>
              <a:t>para uma </a:t>
            </a:r>
            <a:r>
              <a:rPr lang="pt-BR" sz="2000" b="1" dirty="0">
                <a:solidFill>
                  <a:srgbClr val="92D050"/>
                </a:solidFill>
              </a:rPr>
              <a:t>ecologia integral </a:t>
            </a:r>
            <a:r>
              <a:rPr lang="pt-BR" b="1" dirty="0">
                <a:solidFill>
                  <a:schemeClr val="bg2">
                    <a:lumMod val="90000"/>
                  </a:schemeClr>
                </a:solidFill>
              </a:rPr>
              <a:t>e o pleno desenvolvimento do </a:t>
            </a:r>
            <a:r>
              <a:rPr lang="pt-BR" b="1" dirty="0" smtClean="0">
                <a:solidFill>
                  <a:schemeClr val="bg2">
                    <a:lumMod val="90000"/>
                  </a:schemeClr>
                </a:solidFill>
              </a:rPr>
              <a:t>gênero </a:t>
            </a:r>
            <a:r>
              <a:rPr lang="pt-BR" b="1" dirty="0">
                <a:solidFill>
                  <a:schemeClr val="bg2">
                    <a:lumMod val="90000"/>
                  </a:schemeClr>
                </a:solidFill>
              </a:rPr>
              <a:t>humano</a:t>
            </a:r>
          </a:p>
          <a:p>
            <a:endParaRPr lang="pt-BR" b="1" dirty="0" smtClean="0">
              <a:solidFill>
                <a:schemeClr val="bg2">
                  <a:lumMod val="90000"/>
                </a:schemeClr>
              </a:solidFill>
            </a:endParaRPr>
          </a:p>
          <a:p>
            <a:r>
              <a:rPr lang="pt-BR" b="1" dirty="0" smtClean="0">
                <a:solidFill>
                  <a:schemeClr val="bg2">
                    <a:lumMod val="90000"/>
                  </a:schemeClr>
                </a:solidFill>
              </a:rPr>
              <a:t>A </a:t>
            </a:r>
            <a:r>
              <a:rPr lang="pt-BR" b="1" dirty="0">
                <a:solidFill>
                  <a:schemeClr val="bg2">
                    <a:lumMod val="90000"/>
                  </a:schemeClr>
                </a:solidFill>
              </a:rPr>
              <a:t>ciência e a </a:t>
            </a:r>
            <a:r>
              <a:rPr lang="pt-BR" b="1" dirty="0" smtClean="0">
                <a:solidFill>
                  <a:schemeClr val="bg2">
                    <a:lumMod val="90000"/>
                  </a:schemeClr>
                </a:solidFill>
              </a:rPr>
              <a:t>religião fornecem </a:t>
            </a:r>
            <a:r>
              <a:rPr lang="pt-BR" b="1" dirty="0">
                <a:solidFill>
                  <a:schemeClr val="bg2">
                    <a:lumMod val="90000"/>
                  </a:schemeClr>
                </a:solidFill>
              </a:rPr>
              <a:t>diferentes abordagens da </a:t>
            </a:r>
            <a:r>
              <a:rPr lang="pt-BR" b="1" dirty="0" smtClean="0">
                <a:solidFill>
                  <a:schemeClr val="bg2">
                    <a:lumMod val="90000"/>
                  </a:schemeClr>
                </a:solidFill>
              </a:rPr>
              <a:t>realidade e </a:t>
            </a:r>
            <a:r>
              <a:rPr lang="pt-BR" b="1" dirty="0">
                <a:solidFill>
                  <a:schemeClr val="bg2">
                    <a:lumMod val="90000"/>
                  </a:schemeClr>
                </a:solidFill>
              </a:rPr>
              <a:t>podem entrar num diálogo intenso e frutuoso para ambas</a:t>
            </a:r>
            <a:r>
              <a:rPr lang="en-US" b="1" dirty="0">
                <a:solidFill>
                  <a:schemeClr val="bg2">
                    <a:lumMod val="90000"/>
                  </a:schemeClr>
                </a:solidFill>
              </a:rPr>
              <a:t> </a:t>
            </a:r>
            <a:r>
              <a:rPr lang="pt-BR" b="1" dirty="0" smtClean="0">
                <a:solidFill>
                  <a:schemeClr val="bg2">
                    <a:lumMod val="90000"/>
                  </a:schemeClr>
                </a:solidFill>
              </a:rPr>
              <a:t>.</a:t>
            </a:r>
          </a:p>
          <a:p>
            <a:endParaRPr lang="pt-BR" b="1" dirty="0">
              <a:solidFill>
                <a:schemeClr val="bg2">
                  <a:lumMod val="90000"/>
                </a:schemeClr>
              </a:solidFill>
            </a:endParaRPr>
          </a:p>
          <a:p>
            <a:r>
              <a:rPr lang="pt-BR" b="1" dirty="0">
                <a:solidFill>
                  <a:schemeClr val="bg2">
                    <a:lumMod val="90000"/>
                  </a:schemeClr>
                </a:solidFill>
              </a:rPr>
              <a:t>A</a:t>
            </a:r>
            <a:r>
              <a:rPr lang="pt-BR" b="1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t-BR" b="1" dirty="0">
                <a:solidFill>
                  <a:schemeClr val="bg2">
                    <a:lumMod val="90000"/>
                  </a:schemeClr>
                </a:solidFill>
              </a:rPr>
              <a:t>complexidade da crise ecológica e as suas múltiplas </a:t>
            </a:r>
            <a:r>
              <a:rPr lang="pt-BR" b="1" dirty="0" smtClean="0">
                <a:solidFill>
                  <a:schemeClr val="bg2">
                    <a:lumMod val="90000"/>
                  </a:schemeClr>
                </a:solidFill>
              </a:rPr>
              <a:t>causas nos leva a </a:t>
            </a:r>
            <a:r>
              <a:rPr lang="pt-BR" b="1" dirty="0">
                <a:solidFill>
                  <a:schemeClr val="bg2">
                    <a:lumMod val="90000"/>
                  </a:schemeClr>
                </a:solidFill>
              </a:rPr>
              <a:t>reconhecer que as soluções não podem vir </a:t>
            </a:r>
            <a:r>
              <a:rPr lang="pt-BR" b="1" dirty="0" smtClean="0">
                <a:solidFill>
                  <a:schemeClr val="bg2">
                    <a:lumMod val="90000"/>
                  </a:schemeClr>
                </a:solidFill>
              </a:rPr>
              <a:t>de uma </a:t>
            </a:r>
            <a:r>
              <a:rPr lang="pt-BR" b="1" dirty="0">
                <a:solidFill>
                  <a:schemeClr val="bg2">
                    <a:lumMod val="90000"/>
                  </a:schemeClr>
                </a:solidFill>
              </a:rPr>
              <a:t>única maneira de interpretar e transformar a realidade</a:t>
            </a:r>
            <a:r>
              <a:rPr lang="en-US" b="1" dirty="0">
                <a:solidFill>
                  <a:schemeClr val="bg2">
                    <a:lumMod val="90000"/>
                  </a:schemeClr>
                </a:solidFill>
              </a:rPr>
              <a:t> </a:t>
            </a:r>
            <a:r>
              <a:rPr lang="pt-BR" b="1" dirty="0">
                <a:solidFill>
                  <a:schemeClr val="bg2">
                    <a:lumMod val="90000"/>
                  </a:schemeClr>
                </a:solidFill>
              </a:rPr>
              <a:t>. </a:t>
            </a:r>
            <a:r>
              <a:rPr lang="en-US" b="1" dirty="0">
                <a:solidFill>
                  <a:schemeClr val="bg2">
                    <a:lumMod val="90000"/>
                  </a:schemeClr>
                </a:solidFill>
              </a:rPr>
              <a:t> </a:t>
            </a:r>
            <a:endParaRPr lang="en-US" b="1" dirty="0" smtClean="0">
              <a:solidFill>
                <a:schemeClr val="bg2">
                  <a:lumMod val="90000"/>
                </a:schemeClr>
              </a:solidFill>
            </a:endParaRPr>
          </a:p>
          <a:p>
            <a:endParaRPr lang="en-US" b="1" dirty="0">
              <a:solidFill>
                <a:schemeClr val="bg2">
                  <a:lumMod val="90000"/>
                </a:schemeClr>
              </a:solidFill>
            </a:endParaRPr>
          </a:p>
          <a:p>
            <a:r>
              <a:rPr lang="pt-BR" b="1" dirty="0">
                <a:solidFill>
                  <a:schemeClr val="bg2">
                    <a:lumMod val="90000"/>
                  </a:schemeClr>
                </a:solidFill>
              </a:rPr>
              <a:t>Se quisermos, de verdade, construir uma ecologia que nos permita reparar tudo o que temos destruído</a:t>
            </a:r>
            <a:r>
              <a:rPr lang="en-US" b="1" dirty="0">
                <a:solidFill>
                  <a:schemeClr val="bg2">
                    <a:lumMod val="90000"/>
                  </a:schemeClr>
                </a:solidFill>
              </a:rPr>
              <a:t> </a:t>
            </a:r>
            <a:r>
              <a:rPr lang="pt-BR" b="1" dirty="0">
                <a:solidFill>
                  <a:schemeClr val="bg2">
                    <a:lumMod val="90000"/>
                  </a:schemeClr>
                </a:solidFill>
              </a:rPr>
              <a:t>, então nenhum ramo das ciências e nenhuma forma de sabedoria pode ser </a:t>
            </a:r>
            <a:r>
              <a:rPr lang="pt-BR" b="1" dirty="0" smtClean="0">
                <a:solidFill>
                  <a:schemeClr val="bg2">
                    <a:lumMod val="90000"/>
                  </a:schemeClr>
                </a:solidFill>
              </a:rPr>
              <a:t>preterida, </a:t>
            </a:r>
            <a:r>
              <a:rPr lang="en-US" b="1" dirty="0">
                <a:solidFill>
                  <a:schemeClr val="bg2">
                    <a:lumMod val="90000"/>
                  </a:schemeClr>
                </a:solidFill>
              </a:rPr>
              <a:t> </a:t>
            </a:r>
            <a:r>
              <a:rPr lang="pt-BR" b="1" dirty="0">
                <a:solidFill>
                  <a:schemeClr val="bg2">
                    <a:lumMod val="90000"/>
                  </a:schemeClr>
                </a:solidFill>
              </a:rPr>
              <a:t>nem sequer a sabedoria religiosa com a sua linguagem própria. </a:t>
            </a:r>
            <a:r>
              <a:rPr lang="en-US" b="1" dirty="0">
                <a:solidFill>
                  <a:schemeClr val="bg2">
                    <a:lumMod val="90000"/>
                  </a:schemeClr>
                </a:solidFill>
              </a:rPr>
              <a:t> </a:t>
            </a:r>
            <a:endParaRPr lang="pt-BR" b="1" dirty="0">
              <a:solidFill>
                <a:schemeClr val="bg2">
                  <a:lumMod val="90000"/>
                </a:schemeClr>
              </a:solidFill>
            </a:endParaRPr>
          </a:p>
          <a:p>
            <a:r>
              <a:rPr lang="en-US" b="1" dirty="0">
                <a:solidFill>
                  <a:schemeClr val="bg2">
                    <a:lumMod val="90000"/>
                  </a:schemeClr>
                </a:solidFill>
              </a:rPr>
              <a:t> </a:t>
            </a:r>
            <a:endParaRPr lang="pt-BR" b="1" dirty="0">
              <a:solidFill>
                <a:schemeClr val="bg2">
                  <a:lumMod val="9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3213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2" grpId="0"/>
      <p:bldP spid="18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395536" y="1263827"/>
            <a:ext cx="3096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rgbClr val="92D050"/>
                </a:solidFill>
              </a:rPr>
              <a:t>ECOLOGIA INTEGRAL</a:t>
            </a:r>
            <a:endParaRPr lang="pt-BR" sz="2400" b="1" dirty="0">
              <a:solidFill>
                <a:srgbClr val="92D050"/>
              </a:solidFill>
            </a:endParaRPr>
          </a:p>
        </p:txBody>
      </p:sp>
      <p:cxnSp>
        <p:nvCxnSpPr>
          <p:cNvPr id="6" name="Conector de seta reta 5"/>
          <p:cNvCxnSpPr/>
          <p:nvPr/>
        </p:nvCxnSpPr>
        <p:spPr>
          <a:xfrm>
            <a:off x="1691680" y="1740932"/>
            <a:ext cx="0" cy="115212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2" name="CaixaDeTexto 11"/>
          <p:cNvSpPr txBox="1"/>
          <p:nvPr/>
        </p:nvSpPr>
        <p:spPr>
          <a:xfrm>
            <a:off x="395536" y="3132603"/>
            <a:ext cx="336628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CAPÍTULO III: </a:t>
            </a:r>
          </a:p>
          <a:p>
            <a:r>
              <a:rPr lang="pt-BR" sz="22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A Raiz Humana da Crise</a:t>
            </a:r>
            <a:br>
              <a:rPr lang="pt-BR" sz="22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</a:br>
            <a:r>
              <a:rPr lang="pt-BR" sz="22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Ecológica</a:t>
            </a:r>
            <a:endParaRPr lang="pt-BR" sz="2200" b="1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4572000" y="851108"/>
            <a:ext cx="37444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1. </a:t>
            </a:r>
            <a:r>
              <a:rPr lang="pt-BR" sz="22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A tecnologia: criatividade e poder</a:t>
            </a:r>
            <a:endParaRPr lang="pt-BR" sz="22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20" name="Conector de seta reta 19"/>
          <p:cNvCxnSpPr/>
          <p:nvPr/>
        </p:nvCxnSpPr>
        <p:spPr>
          <a:xfrm flipV="1">
            <a:off x="3398058" y="1196752"/>
            <a:ext cx="1164421" cy="247593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3" name="Retângulo 22"/>
          <p:cNvSpPr/>
          <p:nvPr/>
        </p:nvSpPr>
        <p:spPr>
          <a:xfrm>
            <a:off x="4622633" y="1525542"/>
            <a:ext cx="405382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2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2. </a:t>
            </a:r>
            <a:r>
              <a:rPr lang="pt-BR" sz="22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A </a:t>
            </a:r>
            <a:r>
              <a:rPr lang="pt-BR" sz="22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globalização do paradigma</a:t>
            </a:r>
            <a:br>
              <a:rPr lang="pt-BR" sz="22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r>
              <a:rPr lang="pt-BR" sz="22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tecnocrático</a:t>
            </a:r>
            <a:endParaRPr lang="pt-BR" sz="22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4" name="Retângulo 23"/>
          <p:cNvSpPr/>
          <p:nvPr/>
        </p:nvSpPr>
        <p:spPr>
          <a:xfrm>
            <a:off x="4584835" y="2296727"/>
            <a:ext cx="4379654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2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3. </a:t>
            </a:r>
            <a:r>
              <a:rPr lang="pt-BR" sz="22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Crise do antropocentrismo moderno e suas consequências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2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Relativismo prático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2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A necessidade de defender o trabalho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2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A inovação biológica a partir da pesquisa</a:t>
            </a:r>
            <a:endParaRPr lang="pt-BR" sz="22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30" name="Conector de seta reta 29"/>
          <p:cNvCxnSpPr/>
          <p:nvPr/>
        </p:nvCxnSpPr>
        <p:spPr>
          <a:xfrm flipV="1">
            <a:off x="3398058" y="1906490"/>
            <a:ext cx="1088504" cy="182923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3" name="Conector de seta reta 32"/>
          <p:cNvCxnSpPr/>
          <p:nvPr/>
        </p:nvCxnSpPr>
        <p:spPr>
          <a:xfrm flipV="1">
            <a:off x="3398058" y="2475975"/>
            <a:ext cx="1088504" cy="125975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8459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2" grpId="0"/>
      <p:bldP spid="18" grpId="0"/>
      <p:bldP spid="23" grpId="0"/>
      <p:bldP spid="2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467544" y="1766772"/>
            <a:ext cx="309634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2400" b="1" dirty="0" smtClean="0">
                <a:solidFill>
                  <a:srgbClr val="FFFF00"/>
                </a:solidFill>
              </a:rPr>
              <a:t>ECOLOGIA INTEGRAL</a:t>
            </a:r>
          </a:p>
          <a:p>
            <a:pPr algn="r"/>
            <a:r>
              <a:rPr lang="pt-BR" sz="2400" b="1" dirty="0">
                <a:solidFill>
                  <a:srgbClr val="FFFF00"/>
                </a:solidFill>
              </a:rPr>
              <a:t>O mundo é algo mais do que um problema a resolver; é um mistério gozoso que </a:t>
            </a:r>
            <a:r>
              <a:rPr lang="pt-BR" sz="2400" b="1" dirty="0">
                <a:solidFill>
                  <a:srgbClr val="FF0000"/>
                </a:solidFill>
              </a:rPr>
              <a:t>contemplamos</a:t>
            </a:r>
            <a:r>
              <a:rPr lang="pt-BR" sz="2400" b="1" dirty="0">
                <a:solidFill>
                  <a:srgbClr val="FFFF00"/>
                </a:solidFill>
              </a:rPr>
              <a:t> na alegria e no louvor. 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4572000" y="836712"/>
            <a:ext cx="30963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rgbClr val="92D050"/>
                </a:solidFill>
              </a:rPr>
              <a:t>NÍVEL ÉTICO E ESPIRITUAL</a:t>
            </a:r>
            <a:endParaRPr lang="pt-BR" sz="2400" b="1" dirty="0">
              <a:solidFill>
                <a:srgbClr val="92D050"/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4607796" y="4797152"/>
            <a:ext cx="381642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rgbClr val="92D050"/>
                </a:solidFill>
              </a:rPr>
              <a:t>NÍVEL CRÍTICO </a:t>
            </a:r>
            <a:r>
              <a:rPr lang="pt-BR" sz="2400" b="1" cap="all" dirty="0" smtClean="0">
                <a:solidFill>
                  <a:srgbClr val="92D050"/>
                </a:solidFill>
              </a:rPr>
              <a:t>da </a:t>
            </a:r>
            <a:r>
              <a:rPr lang="pt-BR" sz="2400" b="1" cap="all" dirty="0">
                <a:solidFill>
                  <a:srgbClr val="92D050"/>
                </a:solidFill>
              </a:rPr>
              <a:t>busca de um desenvolvimento sustentável e </a:t>
            </a:r>
            <a:r>
              <a:rPr lang="pt-BR" sz="2400" b="1" cap="all" dirty="0" smtClean="0">
                <a:solidFill>
                  <a:srgbClr val="92D050"/>
                </a:solidFill>
              </a:rPr>
              <a:t>integral:</a:t>
            </a:r>
          </a:p>
          <a:p>
            <a:endParaRPr lang="pt-BR" sz="2400" b="1" cap="all" dirty="0">
              <a:solidFill>
                <a:srgbClr val="92D050"/>
              </a:solidFill>
            </a:endParaRPr>
          </a:p>
        </p:txBody>
      </p:sp>
      <p:cxnSp>
        <p:nvCxnSpPr>
          <p:cNvPr id="6" name="Conector de seta reta 5"/>
          <p:cNvCxnSpPr/>
          <p:nvPr/>
        </p:nvCxnSpPr>
        <p:spPr>
          <a:xfrm flipV="1">
            <a:off x="3707904" y="1298378"/>
            <a:ext cx="864096" cy="180722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9" name="Conector de seta reta 8"/>
          <p:cNvCxnSpPr/>
          <p:nvPr/>
        </p:nvCxnSpPr>
        <p:spPr>
          <a:xfrm>
            <a:off x="3707904" y="3212976"/>
            <a:ext cx="1008112" cy="123894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8" name="CaixaDeTexto 7"/>
          <p:cNvSpPr txBox="1"/>
          <p:nvPr/>
        </p:nvSpPr>
        <p:spPr>
          <a:xfrm>
            <a:off x="4607796" y="2050083"/>
            <a:ext cx="3978727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 smtClean="0">
                <a:solidFill>
                  <a:srgbClr val="FFFF00"/>
                </a:solidFill>
              </a:rPr>
              <a:t>Modelo da radicalidade da </a:t>
            </a:r>
            <a:r>
              <a:rPr lang="pt-BR" sz="2200" b="1" dirty="0">
                <a:solidFill>
                  <a:srgbClr val="FFFF00"/>
                </a:solidFill>
              </a:rPr>
              <a:t>pobreza e </a:t>
            </a:r>
            <a:r>
              <a:rPr lang="pt-BR" sz="2200" b="1" dirty="0" smtClean="0">
                <a:solidFill>
                  <a:srgbClr val="FFFF00"/>
                </a:solidFill>
              </a:rPr>
              <a:t>da </a:t>
            </a:r>
            <a:r>
              <a:rPr lang="pt-BR" sz="2200" b="1" dirty="0">
                <a:solidFill>
                  <a:srgbClr val="FFFF00"/>
                </a:solidFill>
              </a:rPr>
              <a:t>austeridade de São </a:t>
            </a:r>
            <a:r>
              <a:rPr lang="pt-BR" sz="2200" b="1" dirty="0" smtClean="0">
                <a:solidFill>
                  <a:srgbClr val="FFFF00"/>
                </a:solidFill>
              </a:rPr>
              <a:t>Francisco: </a:t>
            </a:r>
            <a:r>
              <a:rPr lang="pt-BR" sz="2200" b="1" dirty="0">
                <a:solidFill>
                  <a:srgbClr val="FFFF00"/>
                </a:solidFill>
              </a:rPr>
              <a:t>uma renúncia a fazer da realidade um mero objeto de uso e domínio.  </a:t>
            </a:r>
          </a:p>
        </p:txBody>
      </p:sp>
    </p:spTree>
    <p:extLst>
      <p:ext uri="{BB962C8B-B14F-4D97-AF65-F5344CB8AC3E}">
        <p14:creationId xmlns:p14="http://schemas.microsoft.com/office/powerpoint/2010/main" val="3311785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8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395536" y="1263827"/>
            <a:ext cx="3096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rgbClr val="92D050"/>
                </a:solidFill>
              </a:rPr>
              <a:t>ECOLOGIA INTEGRAL</a:t>
            </a:r>
            <a:endParaRPr lang="pt-BR" sz="2400" b="1" dirty="0">
              <a:solidFill>
                <a:srgbClr val="92D050"/>
              </a:solidFill>
            </a:endParaRPr>
          </a:p>
        </p:txBody>
      </p:sp>
      <p:cxnSp>
        <p:nvCxnSpPr>
          <p:cNvPr id="6" name="Conector de seta reta 5"/>
          <p:cNvCxnSpPr/>
          <p:nvPr/>
        </p:nvCxnSpPr>
        <p:spPr>
          <a:xfrm>
            <a:off x="1691680" y="1740932"/>
            <a:ext cx="0" cy="115212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2" name="CaixaDeTexto 11"/>
          <p:cNvSpPr txBox="1"/>
          <p:nvPr/>
        </p:nvSpPr>
        <p:spPr>
          <a:xfrm>
            <a:off x="395536" y="3132603"/>
            <a:ext cx="33662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CAPÍTULO IV: </a:t>
            </a:r>
          </a:p>
          <a:p>
            <a:r>
              <a:rPr lang="pt-BR" sz="22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Uma Ecologia Integral</a:t>
            </a:r>
            <a:endParaRPr lang="pt-BR" sz="2200" b="1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4572659" y="1495381"/>
            <a:ext cx="37444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1. </a:t>
            </a:r>
            <a:r>
              <a:rPr lang="pt-BR" sz="22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Ecologia ambiental, econômica e social</a:t>
            </a:r>
            <a:endParaRPr lang="pt-BR" sz="22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3" name="Retângulo 22"/>
          <p:cNvSpPr/>
          <p:nvPr/>
        </p:nvSpPr>
        <p:spPr>
          <a:xfrm>
            <a:off x="4614607" y="2369765"/>
            <a:ext cx="4053823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2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2. Ecologia cultural</a:t>
            </a:r>
            <a:endParaRPr lang="pt-BR" sz="22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4" name="Retângulo 23"/>
          <p:cNvSpPr/>
          <p:nvPr/>
        </p:nvSpPr>
        <p:spPr>
          <a:xfrm>
            <a:off x="4585493" y="2941000"/>
            <a:ext cx="367761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2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3. </a:t>
            </a:r>
            <a:r>
              <a:rPr lang="pt-BR" sz="22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Ecologia da vida quotidiana</a:t>
            </a:r>
            <a:endParaRPr lang="pt-BR" sz="22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5" name="Retângulo 24"/>
          <p:cNvSpPr/>
          <p:nvPr/>
        </p:nvSpPr>
        <p:spPr>
          <a:xfrm>
            <a:off x="4572659" y="3392156"/>
            <a:ext cx="431230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2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4. </a:t>
            </a:r>
            <a:r>
              <a:rPr lang="pt-BR" sz="22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O princípio do bem comum</a:t>
            </a:r>
            <a:endParaRPr lang="pt-BR" sz="22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6" name="Retângulo 25"/>
          <p:cNvSpPr/>
          <p:nvPr/>
        </p:nvSpPr>
        <p:spPr>
          <a:xfrm>
            <a:off x="4487221" y="4414916"/>
            <a:ext cx="357238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2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5. A justiça </a:t>
            </a:r>
            <a:r>
              <a:rPr lang="pt-BR" sz="2200" b="1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intergeneracional</a:t>
            </a:r>
            <a:endParaRPr lang="pt-BR" sz="22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30" name="Conector de seta reta 29"/>
          <p:cNvCxnSpPr/>
          <p:nvPr/>
        </p:nvCxnSpPr>
        <p:spPr>
          <a:xfrm flipV="1">
            <a:off x="3398058" y="1906490"/>
            <a:ext cx="1088504" cy="182923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3" name="Conector de seta reta 32"/>
          <p:cNvCxnSpPr/>
          <p:nvPr/>
        </p:nvCxnSpPr>
        <p:spPr>
          <a:xfrm flipV="1">
            <a:off x="3398058" y="2617340"/>
            <a:ext cx="1164421" cy="111838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6" name="Conector de seta reta 35"/>
          <p:cNvCxnSpPr>
            <a:endCxn id="25" idx="1"/>
          </p:cNvCxnSpPr>
          <p:nvPr/>
        </p:nvCxnSpPr>
        <p:spPr>
          <a:xfrm flipV="1">
            <a:off x="3398058" y="3607600"/>
            <a:ext cx="1174601" cy="12812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9" name="Conector de seta reta 48"/>
          <p:cNvCxnSpPr>
            <a:endCxn id="26" idx="1"/>
          </p:cNvCxnSpPr>
          <p:nvPr/>
        </p:nvCxnSpPr>
        <p:spPr>
          <a:xfrm>
            <a:off x="3398058" y="3776876"/>
            <a:ext cx="1089163" cy="85348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9685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2" grpId="0"/>
      <p:bldP spid="18" grpId="0"/>
      <p:bldP spid="23" grpId="0"/>
      <p:bldP spid="24" grpId="0"/>
      <p:bldP spid="25" grpId="0"/>
      <p:bldP spid="26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395536" y="1263827"/>
            <a:ext cx="3096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rgbClr val="92D050"/>
                </a:solidFill>
              </a:rPr>
              <a:t>ECOLOGIA INTEGRAL</a:t>
            </a:r>
            <a:endParaRPr lang="pt-BR" sz="2400" b="1" dirty="0">
              <a:solidFill>
                <a:srgbClr val="92D050"/>
              </a:solidFill>
            </a:endParaRPr>
          </a:p>
        </p:txBody>
      </p:sp>
      <p:cxnSp>
        <p:nvCxnSpPr>
          <p:cNvPr id="6" name="Conector de seta reta 5"/>
          <p:cNvCxnSpPr/>
          <p:nvPr/>
        </p:nvCxnSpPr>
        <p:spPr>
          <a:xfrm>
            <a:off x="1691680" y="1740932"/>
            <a:ext cx="0" cy="115212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2" name="CaixaDeTexto 11"/>
          <p:cNvSpPr txBox="1"/>
          <p:nvPr/>
        </p:nvSpPr>
        <p:spPr>
          <a:xfrm>
            <a:off x="395536" y="3132603"/>
            <a:ext cx="336628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CAPÍTULO V: </a:t>
            </a:r>
          </a:p>
          <a:p>
            <a:r>
              <a:rPr lang="pt-BR" sz="22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Algumas Linhas de </a:t>
            </a:r>
            <a:br>
              <a:rPr lang="pt-BR" sz="22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</a:br>
            <a:r>
              <a:rPr lang="pt-BR" sz="22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Orientação e Ação</a:t>
            </a:r>
            <a:endParaRPr lang="pt-BR" sz="2200" b="1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4306440" y="1196752"/>
            <a:ext cx="439182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1. </a:t>
            </a:r>
            <a:r>
              <a:rPr lang="pt-BR" sz="22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O diálogo com o meio ambiente na linha internacional</a:t>
            </a:r>
            <a:endParaRPr lang="pt-BR" sz="22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3" name="Retângulo 22"/>
          <p:cNvSpPr/>
          <p:nvPr/>
        </p:nvSpPr>
        <p:spPr>
          <a:xfrm>
            <a:off x="4348389" y="2071136"/>
            <a:ext cx="405382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2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2. </a:t>
            </a:r>
            <a:r>
              <a:rPr lang="pt-BR" sz="22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O diálogo para novas políticas nacionais e locais</a:t>
            </a:r>
          </a:p>
        </p:txBody>
      </p:sp>
      <p:sp>
        <p:nvSpPr>
          <p:cNvPr id="24" name="Retângulo 23"/>
          <p:cNvSpPr/>
          <p:nvPr/>
        </p:nvSpPr>
        <p:spPr>
          <a:xfrm>
            <a:off x="4399031" y="3006211"/>
            <a:ext cx="429923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2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3. Diálogo e transparência nos processos decisórios</a:t>
            </a:r>
          </a:p>
        </p:txBody>
      </p:sp>
      <p:sp>
        <p:nvSpPr>
          <p:cNvPr id="25" name="Retângulo 24"/>
          <p:cNvSpPr/>
          <p:nvPr/>
        </p:nvSpPr>
        <p:spPr>
          <a:xfrm>
            <a:off x="4348389" y="3960162"/>
            <a:ext cx="431230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2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4. Política e economia em diálogo para a plenitude humana</a:t>
            </a:r>
          </a:p>
        </p:txBody>
      </p:sp>
      <p:sp>
        <p:nvSpPr>
          <p:cNvPr id="26" name="Retângulo 25"/>
          <p:cNvSpPr/>
          <p:nvPr/>
        </p:nvSpPr>
        <p:spPr>
          <a:xfrm>
            <a:off x="4348389" y="5157192"/>
            <a:ext cx="456590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2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5. As religiões no diálogo com as ciências</a:t>
            </a:r>
          </a:p>
        </p:txBody>
      </p:sp>
      <p:cxnSp>
        <p:nvCxnSpPr>
          <p:cNvPr id="30" name="Conector de seta reta 29"/>
          <p:cNvCxnSpPr/>
          <p:nvPr/>
        </p:nvCxnSpPr>
        <p:spPr>
          <a:xfrm flipV="1">
            <a:off x="3131840" y="1607861"/>
            <a:ext cx="1088504" cy="182923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3" name="Conector de seta reta 32"/>
          <p:cNvCxnSpPr/>
          <p:nvPr/>
        </p:nvCxnSpPr>
        <p:spPr>
          <a:xfrm flipV="1">
            <a:off x="3131840" y="2318711"/>
            <a:ext cx="1164421" cy="111838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6" name="Conector de seta reta 35"/>
          <p:cNvCxnSpPr/>
          <p:nvPr/>
        </p:nvCxnSpPr>
        <p:spPr>
          <a:xfrm>
            <a:off x="3131840" y="3437098"/>
            <a:ext cx="1257827" cy="67052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9" name="Conector de seta reta 48"/>
          <p:cNvCxnSpPr/>
          <p:nvPr/>
        </p:nvCxnSpPr>
        <p:spPr>
          <a:xfrm>
            <a:off x="3131840" y="3437098"/>
            <a:ext cx="1216549" cy="193611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4" name="Conector de seta reta 13"/>
          <p:cNvCxnSpPr>
            <a:endCxn id="24" idx="1"/>
          </p:cNvCxnSpPr>
          <p:nvPr/>
        </p:nvCxnSpPr>
        <p:spPr>
          <a:xfrm flipV="1">
            <a:off x="3203848" y="3390932"/>
            <a:ext cx="1195183" cy="3806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0711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2" grpId="0"/>
      <p:bldP spid="18" grpId="0"/>
      <p:bldP spid="23" grpId="0"/>
      <p:bldP spid="24" grpId="0"/>
      <p:bldP spid="25" grpId="0"/>
      <p:bldP spid="26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395536" y="1263827"/>
            <a:ext cx="3096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rgbClr val="92D050"/>
                </a:solidFill>
              </a:rPr>
              <a:t>ECOLOGIA INTEGRAL</a:t>
            </a:r>
            <a:endParaRPr lang="pt-BR" sz="2400" b="1" dirty="0">
              <a:solidFill>
                <a:srgbClr val="92D050"/>
              </a:solidFill>
            </a:endParaRPr>
          </a:p>
        </p:txBody>
      </p:sp>
      <p:cxnSp>
        <p:nvCxnSpPr>
          <p:cNvPr id="6" name="Conector de seta reta 5"/>
          <p:cNvCxnSpPr/>
          <p:nvPr/>
        </p:nvCxnSpPr>
        <p:spPr>
          <a:xfrm>
            <a:off x="1691680" y="1844824"/>
            <a:ext cx="0" cy="115212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2" name="CaixaDeTexto 11"/>
          <p:cNvSpPr txBox="1"/>
          <p:nvPr/>
        </p:nvSpPr>
        <p:spPr>
          <a:xfrm>
            <a:off x="395536" y="3132603"/>
            <a:ext cx="309634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CAPÍTULO VI: </a:t>
            </a:r>
          </a:p>
          <a:p>
            <a:r>
              <a:rPr lang="pt-BR" sz="22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Educação e Espiritualidade Ecológicas</a:t>
            </a:r>
            <a:endParaRPr lang="pt-BR" sz="2200" b="1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4340484" y="291280"/>
            <a:ext cx="439182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1. Apontar para outro estilo de vida</a:t>
            </a:r>
          </a:p>
        </p:txBody>
      </p:sp>
      <p:sp>
        <p:nvSpPr>
          <p:cNvPr id="23" name="Retângulo 22"/>
          <p:cNvSpPr/>
          <p:nvPr/>
        </p:nvSpPr>
        <p:spPr>
          <a:xfrm>
            <a:off x="4340484" y="879106"/>
            <a:ext cx="405382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2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2. </a:t>
            </a:r>
            <a:r>
              <a:rPr lang="pt-BR" sz="22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Educar para a aliança entre a humanidade e o ambiente</a:t>
            </a:r>
          </a:p>
        </p:txBody>
      </p:sp>
      <p:sp>
        <p:nvSpPr>
          <p:cNvPr id="24" name="Retângulo 23"/>
          <p:cNvSpPr/>
          <p:nvPr/>
        </p:nvSpPr>
        <p:spPr>
          <a:xfrm>
            <a:off x="4441709" y="2429403"/>
            <a:ext cx="429923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2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4. Alegria e paz</a:t>
            </a:r>
            <a:endParaRPr lang="pt-BR" sz="22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5" name="Retângulo 24"/>
          <p:cNvSpPr/>
          <p:nvPr/>
        </p:nvSpPr>
        <p:spPr>
          <a:xfrm>
            <a:off x="4420005" y="1850624"/>
            <a:ext cx="431230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2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3. A conversão ecológica</a:t>
            </a:r>
            <a:endParaRPr lang="pt-BR" sz="22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6" name="Retângulo 25"/>
          <p:cNvSpPr/>
          <p:nvPr/>
        </p:nvSpPr>
        <p:spPr>
          <a:xfrm>
            <a:off x="4427983" y="3023259"/>
            <a:ext cx="4565905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2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5. </a:t>
            </a:r>
            <a:r>
              <a:rPr lang="pt-BR" sz="22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Amor civil e político</a:t>
            </a:r>
            <a:endParaRPr lang="pt-BR" sz="22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30" name="Conector de seta reta 29"/>
          <p:cNvCxnSpPr>
            <a:endCxn id="18" idx="1"/>
          </p:cNvCxnSpPr>
          <p:nvPr/>
        </p:nvCxnSpPr>
        <p:spPr>
          <a:xfrm flipV="1">
            <a:off x="2746982" y="506724"/>
            <a:ext cx="1593502" cy="239613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3" name="Conector de seta reta 32"/>
          <p:cNvCxnSpPr/>
          <p:nvPr/>
        </p:nvCxnSpPr>
        <p:spPr>
          <a:xfrm flipV="1">
            <a:off x="2699792" y="1263827"/>
            <a:ext cx="1584176" cy="163903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6" name="Conector de seta reta 35"/>
          <p:cNvCxnSpPr>
            <a:endCxn id="24" idx="1"/>
          </p:cNvCxnSpPr>
          <p:nvPr/>
        </p:nvCxnSpPr>
        <p:spPr>
          <a:xfrm flipV="1">
            <a:off x="2699792" y="2644847"/>
            <a:ext cx="1741917" cy="25801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9" name="Conector de seta reta 48"/>
          <p:cNvCxnSpPr>
            <a:endCxn id="26" idx="1"/>
          </p:cNvCxnSpPr>
          <p:nvPr/>
        </p:nvCxnSpPr>
        <p:spPr>
          <a:xfrm>
            <a:off x="2746982" y="2933494"/>
            <a:ext cx="1681001" cy="30520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5" name="Conector de seta reta 14"/>
          <p:cNvCxnSpPr>
            <a:endCxn id="25" idx="1"/>
          </p:cNvCxnSpPr>
          <p:nvPr/>
        </p:nvCxnSpPr>
        <p:spPr>
          <a:xfrm flipV="1">
            <a:off x="2699792" y="2066068"/>
            <a:ext cx="1720213" cy="83679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9" name="Retângulo 18"/>
          <p:cNvSpPr/>
          <p:nvPr/>
        </p:nvSpPr>
        <p:spPr>
          <a:xfrm>
            <a:off x="4427982" y="3619361"/>
            <a:ext cx="456590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2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6. Os sinais sacramentais e o descanso celebrativo</a:t>
            </a:r>
            <a:endParaRPr lang="pt-BR" sz="22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27" name="Conector de seta reta 26"/>
          <p:cNvCxnSpPr>
            <a:endCxn id="19" idx="1"/>
          </p:cNvCxnSpPr>
          <p:nvPr/>
        </p:nvCxnSpPr>
        <p:spPr>
          <a:xfrm>
            <a:off x="2746982" y="2933494"/>
            <a:ext cx="1681000" cy="1070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8" name="Retângulo 27"/>
          <p:cNvSpPr/>
          <p:nvPr/>
        </p:nvSpPr>
        <p:spPr>
          <a:xfrm>
            <a:off x="4427984" y="4797152"/>
            <a:ext cx="456590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2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7</a:t>
            </a:r>
            <a:r>
              <a:rPr lang="pt-BR" sz="22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. A Trindade e a relação entre as criaturas</a:t>
            </a:r>
            <a:endParaRPr lang="pt-BR" sz="22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32" name="Conector de seta reta 31"/>
          <p:cNvCxnSpPr/>
          <p:nvPr/>
        </p:nvCxnSpPr>
        <p:spPr>
          <a:xfrm>
            <a:off x="2699792" y="2902860"/>
            <a:ext cx="1682140" cy="203830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34" name="Retângulo 33"/>
          <p:cNvSpPr/>
          <p:nvPr/>
        </p:nvSpPr>
        <p:spPr>
          <a:xfrm>
            <a:off x="4427984" y="5611887"/>
            <a:ext cx="4565905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2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8. A Rainha de toda a criação</a:t>
            </a:r>
            <a:endParaRPr lang="pt-BR" sz="22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5" name="Retângulo 34"/>
          <p:cNvSpPr/>
          <p:nvPr/>
        </p:nvSpPr>
        <p:spPr>
          <a:xfrm>
            <a:off x="4427984" y="6022449"/>
            <a:ext cx="4565905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2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9</a:t>
            </a:r>
            <a:r>
              <a:rPr lang="pt-BR" sz="22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. Para além do sol</a:t>
            </a:r>
            <a:endParaRPr lang="pt-BR" sz="22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40" name="Conector de seta reta 39"/>
          <p:cNvCxnSpPr/>
          <p:nvPr/>
        </p:nvCxnSpPr>
        <p:spPr>
          <a:xfrm>
            <a:off x="2732653" y="2902860"/>
            <a:ext cx="1682140" cy="290727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2" name="Conector de seta reta 41"/>
          <p:cNvCxnSpPr/>
          <p:nvPr/>
        </p:nvCxnSpPr>
        <p:spPr>
          <a:xfrm>
            <a:off x="2699792" y="2902861"/>
            <a:ext cx="1656184" cy="333445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8397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2" grpId="0"/>
      <p:bldP spid="18" grpId="0"/>
      <p:bldP spid="23" grpId="0"/>
      <p:bldP spid="24" grpId="0"/>
      <p:bldP spid="25" grpId="0"/>
      <p:bldP spid="26" grpId="0"/>
      <p:bldP spid="19" grpId="0"/>
      <p:bldP spid="28" grpId="0"/>
      <p:bldP spid="34" grpId="0"/>
      <p:bldP spid="3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467544" y="1766772"/>
            <a:ext cx="309634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2400" b="1" dirty="0" smtClean="0">
                <a:solidFill>
                  <a:srgbClr val="FFFF00"/>
                </a:solidFill>
              </a:rPr>
              <a:t>ECOLOGIA INTEGRAL</a:t>
            </a:r>
          </a:p>
          <a:p>
            <a:pPr algn="r"/>
            <a:r>
              <a:rPr lang="pt-BR" sz="2400" b="1" dirty="0">
                <a:solidFill>
                  <a:srgbClr val="FFFF00"/>
                </a:solidFill>
              </a:rPr>
              <a:t>O mundo é algo mais do que um problema a resolver; é um mistério gozoso que </a:t>
            </a:r>
            <a:r>
              <a:rPr lang="pt-BR" sz="2400" b="1" dirty="0">
                <a:solidFill>
                  <a:srgbClr val="FF0000"/>
                </a:solidFill>
              </a:rPr>
              <a:t>contemplamos</a:t>
            </a:r>
            <a:r>
              <a:rPr lang="pt-BR" sz="2400" b="1" dirty="0">
                <a:solidFill>
                  <a:srgbClr val="FFFF00"/>
                </a:solidFill>
              </a:rPr>
              <a:t> na alegria e no louvor. 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4572000" y="836712"/>
            <a:ext cx="30963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rgbClr val="92D050"/>
                </a:solidFill>
              </a:rPr>
              <a:t>NÍVEL ÉTICO E ESPIRITUAL</a:t>
            </a:r>
            <a:endParaRPr lang="pt-BR" sz="2400" b="1" dirty="0">
              <a:solidFill>
                <a:srgbClr val="92D050"/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4607796" y="4797152"/>
            <a:ext cx="381642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rgbClr val="92D050"/>
                </a:solidFill>
              </a:rPr>
              <a:t>NÍVEL CRÍTICO </a:t>
            </a:r>
            <a:r>
              <a:rPr lang="pt-BR" sz="2400" b="1" cap="all" dirty="0" smtClean="0">
                <a:solidFill>
                  <a:srgbClr val="92D050"/>
                </a:solidFill>
              </a:rPr>
              <a:t>da </a:t>
            </a:r>
            <a:r>
              <a:rPr lang="pt-BR" sz="2400" b="1" cap="all" dirty="0">
                <a:solidFill>
                  <a:srgbClr val="92D050"/>
                </a:solidFill>
              </a:rPr>
              <a:t>busca de um desenvolvimento sustentável e </a:t>
            </a:r>
            <a:r>
              <a:rPr lang="pt-BR" sz="2400" b="1" cap="all" dirty="0" smtClean="0">
                <a:solidFill>
                  <a:srgbClr val="92D050"/>
                </a:solidFill>
              </a:rPr>
              <a:t>integral:</a:t>
            </a:r>
          </a:p>
          <a:p>
            <a:endParaRPr lang="pt-BR" sz="2400" b="1" cap="all" dirty="0">
              <a:solidFill>
                <a:srgbClr val="92D050"/>
              </a:solidFill>
            </a:endParaRPr>
          </a:p>
        </p:txBody>
      </p:sp>
      <p:cxnSp>
        <p:nvCxnSpPr>
          <p:cNvPr id="6" name="Conector de seta reta 5"/>
          <p:cNvCxnSpPr/>
          <p:nvPr/>
        </p:nvCxnSpPr>
        <p:spPr>
          <a:xfrm flipV="1">
            <a:off x="3707904" y="1298378"/>
            <a:ext cx="864096" cy="180722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9" name="Conector de seta reta 8"/>
          <p:cNvCxnSpPr/>
          <p:nvPr/>
        </p:nvCxnSpPr>
        <p:spPr>
          <a:xfrm>
            <a:off x="3707904" y="3212976"/>
            <a:ext cx="1008112" cy="123894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2" name="CaixaDeTexto 11"/>
          <p:cNvSpPr txBox="1"/>
          <p:nvPr/>
        </p:nvSpPr>
        <p:spPr>
          <a:xfrm>
            <a:off x="4727827" y="1674439"/>
            <a:ext cx="406866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>
                <a:solidFill>
                  <a:schemeClr val="bg2">
                    <a:lumMod val="90000"/>
                  </a:schemeClr>
                </a:solidFill>
              </a:rPr>
              <a:t>Ecologia integral deve permitir reparar tudo o que temos destruído</a:t>
            </a:r>
          </a:p>
          <a:p>
            <a:r>
              <a:rPr lang="en-US" sz="2000" dirty="0">
                <a:solidFill>
                  <a:schemeClr val="bg2">
                    <a:lumMod val="90000"/>
                  </a:schemeClr>
                </a:solidFill>
              </a:rPr>
              <a:t> </a:t>
            </a:r>
            <a:r>
              <a:rPr lang="pt-BR" sz="2000" dirty="0">
                <a:solidFill>
                  <a:schemeClr val="bg2">
                    <a:lumMod val="90000"/>
                  </a:schemeClr>
                </a:solidFill>
              </a:rPr>
              <a:t>Nenhum ramo das ciências e nenhuma forma de sabedoria pode ser preterida, nem a sabedoria religiosa: a Igreja está aberta ao diálogo com o pensamento filosófico: traduzir síntese entre fé e razão</a:t>
            </a:r>
          </a:p>
          <a:p>
            <a:endParaRPr lang="pt-BR" sz="2000" dirty="0">
              <a:solidFill>
                <a:schemeClr val="bg2">
                  <a:lumMod val="9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9271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067944" y="607908"/>
            <a:ext cx="4572000" cy="618630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dirty="0">
                <a:solidFill>
                  <a:schemeClr val="bg1"/>
                </a:solidFill>
              </a:rPr>
              <a:t>Paulo VI </a:t>
            </a:r>
            <a:r>
              <a:rPr lang="pt-BR" dirty="0" smtClean="0">
                <a:solidFill>
                  <a:schemeClr val="bg1"/>
                </a:solidFill>
              </a:rPr>
              <a:t>e a problemática ecológica: crise </a:t>
            </a:r>
            <a:r>
              <a:rPr lang="pt-BR" dirty="0">
                <a:solidFill>
                  <a:schemeClr val="bg1"/>
                </a:solidFill>
              </a:rPr>
              <a:t>que é «consequência dramática» da </a:t>
            </a:r>
            <a:r>
              <a:rPr lang="pt-BR" dirty="0" smtClean="0">
                <a:solidFill>
                  <a:schemeClr val="bg1"/>
                </a:solidFill>
              </a:rPr>
              <a:t>atividade</a:t>
            </a:r>
            <a:endParaRPr lang="pt-BR" dirty="0">
              <a:solidFill>
                <a:schemeClr val="bg1"/>
              </a:solidFill>
            </a:endParaRPr>
          </a:p>
          <a:p>
            <a:r>
              <a:rPr lang="pt-BR" dirty="0">
                <a:solidFill>
                  <a:schemeClr val="bg1"/>
                </a:solidFill>
              </a:rPr>
              <a:t>descontrolada do ser humano: «Por motivo de uma exploração inconsiderada da natureza, [o </a:t>
            </a:r>
            <a:r>
              <a:rPr lang="pt-BR" dirty="0" smtClean="0">
                <a:solidFill>
                  <a:schemeClr val="bg1"/>
                </a:solidFill>
              </a:rPr>
              <a:t>ser humano</a:t>
            </a:r>
            <a:r>
              <a:rPr lang="pt-BR" dirty="0">
                <a:solidFill>
                  <a:schemeClr val="bg1"/>
                </a:solidFill>
              </a:rPr>
              <a:t>] começa a correr o risco de a destruir e de vir a ser, também ele, vítima </a:t>
            </a:r>
            <a:r>
              <a:rPr lang="pt-BR" dirty="0" smtClean="0">
                <a:solidFill>
                  <a:schemeClr val="bg1"/>
                </a:solidFill>
              </a:rPr>
              <a:t>dessa degradação</a:t>
            </a:r>
            <a:r>
              <a:rPr lang="pt-BR" dirty="0">
                <a:solidFill>
                  <a:schemeClr val="bg1"/>
                </a:solidFill>
              </a:rPr>
              <a:t>».[2] E, dirigindo-se à </a:t>
            </a:r>
            <a:r>
              <a:rPr lang="pt-BR" dirty="0" smtClean="0">
                <a:solidFill>
                  <a:schemeClr val="bg1"/>
                </a:solidFill>
              </a:rPr>
              <a:t>FAO: possibilidade de uma </a:t>
            </a:r>
            <a:r>
              <a:rPr lang="pt-BR" dirty="0">
                <a:solidFill>
                  <a:schemeClr val="bg1"/>
                </a:solidFill>
              </a:rPr>
              <a:t>«catástrofe ecológica sob </a:t>
            </a:r>
            <a:r>
              <a:rPr lang="pt-BR" dirty="0" smtClean="0">
                <a:solidFill>
                  <a:schemeClr val="bg1"/>
                </a:solidFill>
              </a:rPr>
              <a:t>o efeito </a:t>
            </a:r>
            <a:r>
              <a:rPr lang="pt-BR" dirty="0">
                <a:solidFill>
                  <a:schemeClr val="bg1"/>
                </a:solidFill>
              </a:rPr>
              <a:t>da explosão da civilização industrial», sublinhando a «necessidade urgente </a:t>
            </a:r>
            <a:r>
              <a:rPr lang="pt-BR" dirty="0" smtClean="0">
                <a:solidFill>
                  <a:schemeClr val="bg1"/>
                </a:solidFill>
              </a:rPr>
              <a:t>de uma mudança radical </a:t>
            </a:r>
            <a:r>
              <a:rPr lang="pt-BR" dirty="0">
                <a:solidFill>
                  <a:schemeClr val="bg1"/>
                </a:solidFill>
              </a:rPr>
              <a:t>no comportamento da humanidade</a:t>
            </a:r>
            <a:r>
              <a:rPr lang="pt-BR" dirty="0" smtClean="0">
                <a:solidFill>
                  <a:schemeClr val="bg1"/>
                </a:solidFill>
              </a:rPr>
              <a:t>»</a:t>
            </a:r>
          </a:p>
          <a:p>
            <a:endParaRPr lang="pt-BR" dirty="0">
              <a:solidFill>
                <a:schemeClr val="bg1"/>
              </a:solidFill>
            </a:endParaRPr>
          </a:p>
          <a:p>
            <a:endParaRPr lang="pt-BR" dirty="0">
              <a:solidFill>
                <a:schemeClr val="bg1"/>
              </a:solidFill>
            </a:endParaRPr>
          </a:p>
          <a:p>
            <a:r>
              <a:rPr lang="pt-BR" dirty="0" smtClean="0">
                <a:solidFill>
                  <a:schemeClr val="bg1"/>
                </a:solidFill>
              </a:rPr>
              <a:t> </a:t>
            </a:r>
            <a:r>
              <a:rPr lang="pt-BR" dirty="0">
                <a:solidFill>
                  <a:schemeClr val="bg1"/>
                </a:solidFill>
              </a:rPr>
              <a:t>«os progressos científicos mais</a:t>
            </a:r>
          </a:p>
          <a:p>
            <a:r>
              <a:rPr lang="pt-BR" dirty="0">
                <a:solidFill>
                  <a:schemeClr val="bg1"/>
                </a:solidFill>
              </a:rPr>
              <a:t>extraordinários, as invenções técnicas mais assombrosas, o desenvolvimento </a:t>
            </a:r>
            <a:r>
              <a:rPr lang="pt-BR" dirty="0" smtClean="0">
                <a:solidFill>
                  <a:schemeClr val="bg1"/>
                </a:solidFill>
              </a:rPr>
              <a:t>econômico mais prodigioso</a:t>
            </a:r>
            <a:r>
              <a:rPr lang="pt-BR" dirty="0">
                <a:solidFill>
                  <a:schemeClr val="bg1"/>
                </a:solidFill>
              </a:rPr>
              <a:t>, se não estiverem unidos a um progresso social e moral, voltam-se </a:t>
            </a:r>
            <a:r>
              <a:rPr lang="pt-BR" dirty="0" smtClean="0">
                <a:solidFill>
                  <a:schemeClr val="bg1"/>
                </a:solidFill>
              </a:rPr>
              <a:t>necessariamente contra </a:t>
            </a:r>
            <a:r>
              <a:rPr lang="pt-BR" dirty="0">
                <a:solidFill>
                  <a:schemeClr val="bg1"/>
                </a:solidFill>
              </a:rPr>
              <a:t>o homem».[3]</a:t>
            </a:r>
            <a:r>
              <a:rPr lang="pt-BR" b="1" dirty="0" smtClean="0">
                <a:solidFill>
                  <a:schemeClr val="bg1"/>
                </a:solidFill>
              </a:rPr>
              <a:t/>
            </a:r>
            <a:br>
              <a:rPr lang="pt-BR" b="1" dirty="0" smtClean="0">
                <a:solidFill>
                  <a:schemeClr val="bg1"/>
                </a:solidFill>
              </a:rPr>
            </a:br>
            <a:r>
              <a:rPr lang="pt-BR" b="1" dirty="0" smtClean="0">
                <a:solidFill>
                  <a:schemeClr val="bg1"/>
                </a:solidFill>
              </a:rPr>
              <a:t>João </a:t>
            </a:r>
            <a:r>
              <a:rPr lang="pt-BR" b="1" dirty="0">
                <a:solidFill>
                  <a:schemeClr val="bg1"/>
                </a:solidFill>
              </a:rPr>
              <a:t>Paulo II, Carta enc. Sollicitudo rei </a:t>
            </a:r>
            <a:r>
              <a:rPr lang="pt-BR" b="1" dirty="0" err="1">
                <a:solidFill>
                  <a:schemeClr val="bg1"/>
                </a:solidFill>
              </a:rPr>
              <a:t>socialis</a:t>
            </a:r>
            <a:r>
              <a:rPr lang="pt-BR" b="1" dirty="0">
                <a:solidFill>
                  <a:schemeClr val="bg1"/>
                </a:solidFill>
              </a:rPr>
              <a:t> (30 de Dezembro de 1987), 34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1707142" y="1002013"/>
            <a:ext cx="21602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rgbClr val="92D050"/>
                </a:solidFill>
              </a:rPr>
              <a:t>NÍVEL ÉTICO E ESPIRITUAL</a:t>
            </a:r>
            <a:endParaRPr lang="pt-BR" sz="2400" b="1" dirty="0">
              <a:solidFill>
                <a:srgbClr val="92D050"/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611560" y="4869160"/>
            <a:ext cx="381642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rgbClr val="92D050"/>
                </a:solidFill>
              </a:rPr>
              <a:t>NÍVEL </a:t>
            </a:r>
            <a:r>
              <a:rPr lang="pt-BR" sz="2400" b="1" cap="all" dirty="0">
                <a:solidFill>
                  <a:srgbClr val="92D050"/>
                </a:solidFill>
              </a:rPr>
              <a:t>da busca de um desenvolvimento sustentável e </a:t>
            </a:r>
            <a:r>
              <a:rPr lang="pt-BR" sz="2400" b="1" cap="all" dirty="0" smtClean="0">
                <a:solidFill>
                  <a:srgbClr val="92D050"/>
                </a:solidFill>
              </a:rPr>
              <a:t>integral:</a:t>
            </a:r>
          </a:p>
          <a:p>
            <a:endParaRPr lang="pt-BR" sz="2400" b="1" cap="all" dirty="0">
              <a:solidFill>
                <a:srgbClr val="92D050"/>
              </a:solidFill>
            </a:endParaRPr>
          </a:p>
        </p:txBody>
      </p:sp>
      <p:cxnSp>
        <p:nvCxnSpPr>
          <p:cNvPr id="5" name="Conector de seta reta 4"/>
          <p:cNvCxnSpPr>
            <a:stCxn id="7" idx="0"/>
          </p:cNvCxnSpPr>
          <p:nvPr/>
        </p:nvCxnSpPr>
        <p:spPr>
          <a:xfrm flipV="1">
            <a:off x="1707142" y="1700809"/>
            <a:ext cx="0" cy="122413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6" name="Conector de seta reta 5"/>
          <p:cNvCxnSpPr/>
          <p:nvPr/>
        </p:nvCxnSpPr>
        <p:spPr>
          <a:xfrm>
            <a:off x="1707142" y="3501008"/>
            <a:ext cx="0" cy="123865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7" name="Retângulo 6"/>
          <p:cNvSpPr/>
          <p:nvPr/>
        </p:nvSpPr>
        <p:spPr>
          <a:xfrm>
            <a:off x="179512" y="2924944"/>
            <a:ext cx="3055260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pt-BR" sz="2600" b="1" dirty="0">
                <a:solidFill>
                  <a:srgbClr val="FFFF00"/>
                </a:solidFill>
              </a:rPr>
              <a:t>ECOLOGIA INTEGRAL</a:t>
            </a:r>
          </a:p>
        </p:txBody>
      </p:sp>
    </p:spTree>
    <p:extLst>
      <p:ext uri="{BB962C8B-B14F-4D97-AF65-F5344CB8AC3E}">
        <p14:creationId xmlns:p14="http://schemas.microsoft.com/office/powerpoint/2010/main" val="3523339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11960" y="1008383"/>
            <a:ext cx="4572000" cy="57861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sz="2200" b="1" dirty="0">
                <a:solidFill>
                  <a:srgbClr val="FFFF00"/>
                </a:solidFill>
              </a:rPr>
              <a:t>O progresso humano autêntico possui um carácter moral e pressupõe o pleno respeito pela pessoa humana, </a:t>
            </a:r>
            <a:endParaRPr lang="pt-BR" sz="2200" b="1" dirty="0" smtClean="0">
              <a:solidFill>
                <a:srgbClr val="FFFF00"/>
              </a:solidFill>
            </a:endParaRPr>
          </a:p>
          <a:p>
            <a:endParaRPr lang="pt-BR" sz="2200" b="1" dirty="0">
              <a:solidFill>
                <a:srgbClr val="FFFF00"/>
              </a:solidFill>
            </a:endParaRPr>
          </a:p>
          <a:p>
            <a:endParaRPr lang="pt-BR" sz="2200" b="1" dirty="0" smtClean="0">
              <a:solidFill>
                <a:srgbClr val="FFFF00"/>
              </a:solidFill>
            </a:endParaRPr>
          </a:p>
          <a:p>
            <a:endParaRPr lang="pt-BR" sz="2200" b="1" dirty="0" smtClean="0">
              <a:solidFill>
                <a:srgbClr val="FFFF00"/>
              </a:solidFill>
            </a:endParaRPr>
          </a:p>
          <a:p>
            <a:endParaRPr lang="pt-BR" sz="2200" b="1" dirty="0">
              <a:solidFill>
                <a:srgbClr val="FFFF00"/>
              </a:solidFill>
            </a:endParaRPr>
          </a:p>
          <a:p>
            <a:endParaRPr lang="pt-BR" sz="2200" b="1" dirty="0" smtClean="0">
              <a:solidFill>
                <a:srgbClr val="FFFF00"/>
              </a:solidFill>
            </a:endParaRPr>
          </a:p>
          <a:p>
            <a:endParaRPr lang="pt-BR" sz="2200" b="1" dirty="0">
              <a:solidFill>
                <a:srgbClr val="FFFF00"/>
              </a:solidFill>
            </a:endParaRPr>
          </a:p>
          <a:p>
            <a:endParaRPr lang="pt-BR" sz="2200" b="1" dirty="0" smtClean="0">
              <a:solidFill>
                <a:srgbClr val="FFFF00"/>
              </a:solidFill>
            </a:endParaRPr>
          </a:p>
          <a:p>
            <a:r>
              <a:rPr lang="pt-BR" sz="2200" b="1" dirty="0" smtClean="0">
                <a:solidFill>
                  <a:srgbClr val="FFFF00"/>
                </a:solidFill>
              </a:rPr>
              <a:t>mas </a:t>
            </a:r>
            <a:r>
              <a:rPr lang="pt-BR" sz="2200" b="1" dirty="0">
                <a:solidFill>
                  <a:srgbClr val="FFFF00"/>
                </a:solidFill>
              </a:rPr>
              <a:t>deve prestar atenção também ao mundo natural e «ter em conta a natureza de cada ser e as ligações mútuas entre todos, num sistema ordenado</a:t>
            </a:r>
            <a:r>
              <a:rPr lang="pt-BR" sz="2200" b="1" dirty="0" smtClean="0">
                <a:solidFill>
                  <a:srgbClr val="FFFF00"/>
                </a:solidFill>
              </a:rPr>
              <a:t>».</a:t>
            </a:r>
            <a:br>
              <a:rPr lang="pt-BR" sz="2200" b="1" dirty="0" smtClean="0">
                <a:solidFill>
                  <a:srgbClr val="FFFF00"/>
                </a:solidFill>
              </a:rPr>
            </a:br>
            <a:r>
              <a:rPr lang="pt-BR" sz="2000" b="1" dirty="0" smtClean="0">
                <a:solidFill>
                  <a:schemeClr val="bg1"/>
                </a:solidFill>
              </a:rPr>
              <a:t>João </a:t>
            </a:r>
            <a:r>
              <a:rPr lang="pt-BR" sz="2000" b="1" dirty="0">
                <a:solidFill>
                  <a:schemeClr val="bg1"/>
                </a:solidFill>
              </a:rPr>
              <a:t>Paulo II, Carta enc. Sollicitudo rei </a:t>
            </a:r>
            <a:r>
              <a:rPr lang="pt-BR" sz="2000" b="1" dirty="0" err="1">
                <a:solidFill>
                  <a:schemeClr val="bg1"/>
                </a:solidFill>
              </a:rPr>
              <a:t>socialis</a:t>
            </a:r>
            <a:r>
              <a:rPr lang="pt-BR" sz="2000" b="1" dirty="0">
                <a:solidFill>
                  <a:schemeClr val="bg1"/>
                </a:solidFill>
              </a:rPr>
              <a:t> (30 de Dezembro de 1987), 34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1707142" y="1002013"/>
            <a:ext cx="21602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rgbClr val="92D050"/>
                </a:solidFill>
              </a:rPr>
              <a:t>NÍVEL ÉTICO E ESPIRITUAL</a:t>
            </a:r>
            <a:endParaRPr lang="pt-BR" sz="2400" b="1" dirty="0">
              <a:solidFill>
                <a:srgbClr val="92D050"/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611560" y="4869160"/>
            <a:ext cx="381642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rgbClr val="92D050"/>
                </a:solidFill>
              </a:rPr>
              <a:t>NÍVEL </a:t>
            </a:r>
            <a:r>
              <a:rPr lang="pt-BR" sz="2400" b="1" cap="all" dirty="0">
                <a:solidFill>
                  <a:srgbClr val="92D050"/>
                </a:solidFill>
              </a:rPr>
              <a:t>da busca de um desenvolvimento sustentável e </a:t>
            </a:r>
            <a:r>
              <a:rPr lang="pt-BR" sz="2400" b="1" cap="all" dirty="0" smtClean="0">
                <a:solidFill>
                  <a:srgbClr val="92D050"/>
                </a:solidFill>
              </a:rPr>
              <a:t>integral:</a:t>
            </a:r>
          </a:p>
          <a:p>
            <a:endParaRPr lang="pt-BR" sz="2400" b="1" cap="all" dirty="0">
              <a:solidFill>
                <a:srgbClr val="92D050"/>
              </a:solidFill>
            </a:endParaRPr>
          </a:p>
        </p:txBody>
      </p:sp>
      <p:cxnSp>
        <p:nvCxnSpPr>
          <p:cNvPr id="5" name="Conector de seta reta 4"/>
          <p:cNvCxnSpPr>
            <a:stCxn id="7" idx="0"/>
          </p:cNvCxnSpPr>
          <p:nvPr/>
        </p:nvCxnSpPr>
        <p:spPr>
          <a:xfrm flipV="1">
            <a:off x="1707142" y="1700809"/>
            <a:ext cx="0" cy="122413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6" name="Conector de seta reta 5"/>
          <p:cNvCxnSpPr/>
          <p:nvPr/>
        </p:nvCxnSpPr>
        <p:spPr>
          <a:xfrm>
            <a:off x="1707142" y="3501008"/>
            <a:ext cx="0" cy="123865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7" name="Retângulo 6"/>
          <p:cNvSpPr/>
          <p:nvPr/>
        </p:nvSpPr>
        <p:spPr>
          <a:xfrm>
            <a:off x="179512" y="2924944"/>
            <a:ext cx="3055260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pt-BR" sz="2600" b="1" dirty="0">
                <a:solidFill>
                  <a:srgbClr val="FFFF00"/>
                </a:solidFill>
              </a:rPr>
              <a:t>ECOLOGIA INTEGRAL</a:t>
            </a:r>
          </a:p>
        </p:txBody>
      </p:sp>
    </p:spTree>
    <p:extLst>
      <p:ext uri="{BB962C8B-B14F-4D97-AF65-F5344CB8AC3E}">
        <p14:creationId xmlns:p14="http://schemas.microsoft.com/office/powerpoint/2010/main" val="3084966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763688" y="764704"/>
            <a:ext cx="536408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>
                <a:solidFill>
                  <a:srgbClr val="FFFF00"/>
                </a:solidFill>
              </a:rPr>
              <a:t>PATRIARCA BARTOLOMEU:</a:t>
            </a:r>
          </a:p>
          <a:p>
            <a:r>
              <a:rPr lang="pt-BR" dirty="0" smtClean="0">
                <a:solidFill>
                  <a:srgbClr val="FFFF00"/>
                </a:solidFill>
              </a:rPr>
              <a:t>«</a:t>
            </a:r>
            <a:r>
              <a:rPr lang="pt-BR" sz="2400" b="1" dirty="0" smtClean="0">
                <a:solidFill>
                  <a:srgbClr val="FFFF00"/>
                </a:solidFill>
              </a:rPr>
              <a:t>Quando</a:t>
            </a:r>
            <a:r>
              <a:rPr lang="pt-BR" dirty="0" smtClean="0">
                <a:solidFill>
                  <a:srgbClr val="FFFF00"/>
                </a:solidFill>
              </a:rPr>
              <a:t> </a:t>
            </a:r>
            <a:r>
              <a:rPr lang="pt-BR" sz="2400" b="1" dirty="0">
                <a:solidFill>
                  <a:srgbClr val="FFFF00"/>
                </a:solidFill>
              </a:rPr>
              <a:t>os seres humanos destroem a biodiversidade na criação de Deus; quando os seres humanos comprometem a integridade da terra e contribuem para a mudança climática, desnudando a terra das suas florestas naturais ou destruindo as suas zonas húmidas; quando os seres humanos contaminam as águas, o solo, o ar... tudo isso é pecado».[15] Porque «um crime contra a natureza é um crime contra nós mesmos e um pecado contra Deus</a:t>
            </a:r>
            <a:r>
              <a:rPr lang="pt-BR" sz="2400" b="1" dirty="0" smtClean="0">
                <a:solidFill>
                  <a:srgbClr val="FFFF00"/>
                </a:solidFill>
              </a:rPr>
              <a:t>».</a:t>
            </a:r>
            <a:endParaRPr lang="pt-BR" sz="24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7523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411760" y="836712"/>
            <a:ext cx="482453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>
                <a:solidFill>
                  <a:schemeClr val="bg1"/>
                </a:solidFill>
              </a:rPr>
              <a:t>Bento </a:t>
            </a:r>
            <a:r>
              <a:rPr lang="pt-BR" b="1" dirty="0" smtClean="0">
                <a:solidFill>
                  <a:schemeClr val="bg1"/>
                </a:solidFill>
              </a:rPr>
              <a:t>XVI: o </a:t>
            </a:r>
            <a:r>
              <a:rPr lang="pt-BR" b="1" dirty="0">
                <a:solidFill>
                  <a:schemeClr val="bg1"/>
                </a:solidFill>
              </a:rPr>
              <a:t>convite a «eliminar as causas estruturais </a:t>
            </a:r>
            <a:r>
              <a:rPr lang="pt-BR" b="1" dirty="0" smtClean="0">
                <a:solidFill>
                  <a:schemeClr val="bg1"/>
                </a:solidFill>
              </a:rPr>
              <a:t>das disfunções </a:t>
            </a:r>
            <a:r>
              <a:rPr lang="pt-BR" b="1" dirty="0">
                <a:solidFill>
                  <a:schemeClr val="bg1"/>
                </a:solidFill>
              </a:rPr>
              <a:t>da economia mundial e corrigir os modelos de crescimento que parecem incapazes de garantir o respeito do meio ambiente».[10] </a:t>
            </a:r>
          </a:p>
          <a:p>
            <a:endParaRPr lang="pt-BR" b="1" dirty="0" smtClean="0">
              <a:solidFill>
                <a:schemeClr val="bg1"/>
              </a:solidFill>
            </a:endParaRPr>
          </a:p>
          <a:p>
            <a:r>
              <a:rPr lang="pt-BR" b="1" dirty="0" smtClean="0">
                <a:solidFill>
                  <a:schemeClr val="bg1"/>
                </a:solidFill>
              </a:rPr>
              <a:t>«</a:t>
            </a:r>
            <a:r>
              <a:rPr lang="pt-BR" b="1" dirty="0">
                <a:solidFill>
                  <a:schemeClr val="bg1"/>
                </a:solidFill>
              </a:rPr>
              <a:t>o livro da natureza é uno e indivisível», incluindo, entre outras coisas, o ambiente, a vida, a sexualidade, a família, as relações sociais. </a:t>
            </a:r>
            <a:endParaRPr lang="pt-BR" b="1" dirty="0" smtClean="0">
              <a:solidFill>
                <a:schemeClr val="bg1"/>
              </a:solidFill>
            </a:endParaRPr>
          </a:p>
          <a:p>
            <a:endParaRPr lang="pt-BR" b="1" dirty="0">
              <a:solidFill>
                <a:schemeClr val="bg1"/>
              </a:solidFill>
            </a:endParaRPr>
          </a:p>
          <a:p>
            <a:r>
              <a:rPr lang="pt-BR" b="1" dirty="0" smtClean="0">
                <a:solidFill>
                  <a:schemeClr val="bg1"/>
                </a:solidFill>
              </a:rPr>
              <a:t>É </a:t>
            </a:r>
            <a:r>
              <a:rPr lang="pt-BR" b="1" dirty="0">
                <a:solidFill>
                  <a:schemeClr val="bg1"/>
                </a:solidFill>
              </a:rPr>
              <a:t>que «a degradação da natureza está estreitamente ligada à cultura que molda a convivência humana».[11] </a:t>
            </a:r>
            <a:endParaRPr lang="pt-BR" b="1" dirty="0" smtClean="0">
              <a:solidFill>
                <a:schemeClr val="bg1"/>
              </a:solidFill>
            </a:endParaRPr>
          </a:p>
          <a:p>
            <a:endParaRPr lang="pt-BR" b="1" dirty="0">
              <a:solidFill>
                <a:schemeClr val="bg1"/>
              </a:solidFill>
            </a:endParaRPr>
          </a:p>
          <a:p>
            <a:r>
              <a:rPr lang="pt-BR" b="1" dirty="0" smtClean="0">
                <a:solidFill>
                  <a:schemeClr val="bg1"/>
                </a:solidFill>
              </a:rPr>
              <a:t>O </a:t>
            </a:r>
            <a:r>
              <a:rPr lang="pt-BR" b="1" dirty="0">
                <a:solidFill>
                  <a:schemeClr val="bg1"/>
                </a:solidFill>
              </a:rPr>
              <a:t>ambiente natural está cheio de chagas causadas pelo nosso comportamento irresponsável; o próprio ambiente social tem as suas chagas. </a:t>
            </a:r>
          </a:p>
        </p:txBody>
      </p:sp>
    </p:spTree>
    <p:extLst>
      <p:ext uri="{BB962C8B-B14F-4D97-AF65-F5344CB8AC3E}">
        <p14:creationId xmlns:p14="http://schemas.microsoft.com/office/powerpoint/2010/main" val="3284872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444196" y="1052736"/>
            <a:ext cx="4572000" cy="415498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sz="2400" dirty="0">
                <a:solidFill>
                  <a:srgbClr val="FFFF00"/>
                </a:solidFill>
              </a:rPr>
              <a:t>As atitudes que dificultam os caminhos de solução, mesmo entre os </a:t>
            </a:r>
            <a:r>
              <a:rPr lang="pt-BR" sz="2400" dirty="0" smtClean="0">
                <a:solidFill>
                  <a:srgbClr val="FFFF00"/>
                </a:solidFill>
              </a:rPr>
              <a:t>crentes: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 smtClean="0">
                <a:solidFill>
                  <a:srgbClr val="FFFF00"/>
                </a:solidFill>
              </a:rPr>
              <a:t>negação </a:t>
            </a:r>
            <a:r>
              <a:rPr lang="pt-BR" sz="2400" dirty="0">
                <a:solidFill>
                  <a:srgbClr val="FFFF00"/>
                </a:solidFill>
              </a:rPr>
              <a:t>do </a:t>
            </a:r>
            <a:r>
              <a:rPr lang="pt-BR" sz="2400" dirty="0" smtClean="0">
                <a:solidFill>
                  <a:srgbClr val="FFFF00"/>
                </a:solidFill>
              </a:rPr>
              <a:t>problema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 smtClean="0">
                <a:solidFill>
                  <a:srgbClr val="FFFF00"/>
                </a:solidFill>
              </a:rPr>
              <a:t>indiferença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 smtClean="0">
                <a:solidFill>
                  <a:srgbClr val="FFFF00"/>
                </a:solidFill>
              </a:rPr>
              <a:t>resignação </a:t>
            </a:r>
            <a:r>
              <a:rPr lang="pt-BR" sz="2400" dirty="0">
                <a:solidFill>
                  <a:srgbClr val="FFFF00"/>
                </a:solidFill>
              </a:rPr>
              <a:t>acomodada </a:t>
            </a:r>
            <a:endParaRPr lang="pt-BR" sz="2400" dirty="0" smtClean="0">
              <a:solidFill>
                <a:srgbClr val="FFFF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 smtClean="0">
                <a:solidFill>
                  <a:srgbClr val="FFFF00"/>
                </a:solidFill>
              </a:rPr>
              <a:t>confiança </a:t>
            </a:r>
            <a:r>
              <a:rPr lang="pt-BR" sz="2400" dirty="0">
                <a:solidFill>
                  <a:srgbClr val="FFFF00"/>
                </a:solidFill>
              </a:rPr>
              <a:t>cega nas soluções técnicas. </a:t>
            </a:r>
            <a:endParaRPr lang="pt-BR" sz="2400" dirty="0" smtClean="0">
              <a:solidFill>
                <a:srgbClr val="FFFF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2400" dirty="0">
              <a:solidFill>
                <a:srgbClr val="FFFF00"/>
              </a:solidFill>
            </a:endParaRPr>
          </a:p>
          <a:p>
            <a:r>
              <a:rPr lang="pt-BR" sz="2400" dirty="0" smtClean="0">
                <a:solidFill>
                  <a:srgbClr val="FFFF00"/>
                </a:solidFill>
              </a:rPr>
              <a:t>Precisamos </a:t>
            </a:r>
            <a:r>
              <a:rPr lang="pt-BR" sz="2400" dirty="0">
                <a:solidFill>
                  <a:srgbClr val="FFFF00"/>
                </a:solidFill>
              </a:rPr>
              <a:t>de nova solidariedade universal</a:t>
            </a:r>
          </a:p>
        </p:txBody>
      </p:sp>
    </p:spTree>
    <p:extLst>
      <p:ext uri="{BB962C8B-B14F-4D97-AF65-F5344CB8AC3E}">
        <p14:creationId xmlns:p14="http://schemas.microsoft.com/office/powerpoint/2010/main" val="3854478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1525</TotalTime>
  <Words>2220</Words>
  <Application>Microsoft Office PowerPoint</Application>
  <PresentationFormat>Apresentação na tela (4:3)</PresentationFormat>
  <Paragraphs>216</Paragraphs>
  <Slides>32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32</vt:i4>
      </vt:variant>
    </vt:vector>
  </HeadingPairs>
  <TitlesOfParts>
    <vt:vector size="35" baseType="lpstr">
      <vt:lpstr>Arial</vt:lpstr>
      <vt:lpstr>Calibri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Carlos James</dc:creator>
  <cp:lastModifiedBy>Luiz Felipe Lacerda</cp:lastModifiedBy>
  <cp:revision>82</cp:revision>
  <dcterms:created xsi:type="dcterms:W3CDTF">2016-05-02T19:24:22Z</dcterms:created>
  <dcterms:modified xsi:type="dcterms:W3CDTF">2017-03-07T20:25:07Z</dcterms:modified>
</cp:coreProperties>
</file>