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71" r:id="rId3"/>
    <p:sldId id="274" r:id="rId4"/>
    <p:sldId id="270" r:id="rId5"/>
    <p:sldId id="275" r:id="rId6"/>
    <p:sldId id="268" r:id="rId7"/>
    <p:sldId id="262" r:id="rId8"/>
    <p:sldId id="264" r:id="rId9"/>
    <p:sldId id="265" r:id="rId10"/>
    <p:sldId id="266" r:id="rId11"/>
    <p:sldId id="258" r:id="rId12"/>
    <p:sldId id="260" r:id="rId13"/>
    <p:sldId id="261" r:id="rId14"/>
    <p:sldId id="279" r:id="rId15"/>
    <p:sldId id="276" r:id="rId16"/>
    <p:sldId id="277" r:id="rId17"/>
    <p:sldId id="278"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7813" y="128588"/>
            <a:ext cx="2055812" cy="6072187"/>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28588"/>
            <a:ext cx="6018213" cy="607218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26425" cy="1433512"/>
          </a:xfrm>
        </p:spPr>
        <p:txBody>
          <a:bodyPr/>
          <a:lstStyle/>
          <a:p>
            <a:r>
              <a:rPr lang="pt-BR" smtClean="0"/>
              <a:t>Clique para editar o estilo do título mestre</a:t>
            </a:r>
            <a:endParaRPr lang="pt-BR"/>
          </a:p>
        </p:txBody>
      </p:sp>
      <p:sp>
        <p:nvSpPr>
          <p:cNvPr id="3" name="Espaço Reservado para Gráfico 2"/>
          <p:cNvSpPr>
            <a:spLocks noGrp="1"/>
          </p:cNvSpPr>
          <p:nvPr>
            <p:ph type="chart" idx="1"/>
          </p:nvPr>
        </p:nvSpPr>
        <p:spPr>
          <a:xfrm>
            <a:off x="457200" y="1600200"/>
            <a:ext cx="8226425" cy="4600575"/>
          </a:xfrm>
        </p:spPr>
        <p:txBody>
          <a:bodyPr/>
          <a:lstStyle/>
          <a:p>
            <a:pPr lvl="0"/>
            <a:r>
              <a:rPr lang="pt-BR" noProof="0" smtClean="0"/>
              <a:t>Clique no ícone para adicionar gráfico</a:t>
            </a:r>
          </a:p>
        </p:txBody>
      </p:sp>
      <p:sp>
        <p:nvSpPr>
          <p:cNvPr id="4"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7"/>
          <p:cNvSpPr>
            <a:spLocks noGrp="1" noChangeArrowheads="1"/>
          </p:cNvSpPr>
          <p:nvPr>
            <p:ph type="sldNum" idx="10"/>
          </p:nvPr>
        </p:nvSpPr>
        <p:spPr>
          <a:ln/>
        </p:spPr>
        <p:txBody>
          <a:bodyPr/>
          <a:lstStyle>
            <a:lvl1pPr>
              <a:defRPr/>
            </a:lvl1pPr>
          </a:lstStyle>
          <a:p>
            <a:pPr>
              <a:defRPr/>
            </a:pPr>
            <a:fld id="{A6BB205B-0C09-41A8-9D33-C6A753C63510}"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7"/>
          <p:cNvSpPr>
            <a:spLocks noGrp="1" noChangeArrowheads="1"/>
          </p:cNvSpPr>
          <p:nvPr>
            <p:ph type="sldNum" idx="10"/>
          </p:nvPr>
        </p:nvSpPr>
        <p:spPr>
          <a:ln/>
        </p:spPr>
        <p:txBody>
          <a:bodyPr/>
          <a:lstStyle>
            <a:lvl1pPr>
              <a:defRPr/>
            </a:lvl1pPr>
          </a:lstStyle>
          <a:p>
            <a:pPr>
              <a:defRPr/>
            </a:pPr>
            <a:fld id="{EAF1E20B-4159-41C0-801D-D2BB85F1D495}"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7"/>
          <p:cNvSpPr>
            <a:spLocks noGrp="1" noChangeArrowheads="1"/>
          </p:cNvSpPr>
          <p:nvPr>
            <p:ph type="sldNum" idx="10"/>
          </p:nvPr>
        </p:nvSpPr>
        <p:spPr>
          <a:ln/>
        </p:spPr>
        <p:txBody>
          <a:bodyPr/>
          <a:lstStyle>
            <a:lvl1pPr>
              <a:defRPr/>
            </a:lvl1pPr>
          </a:lstStyle>
          <a:p>
            <a:pPr>
              <a:defRPr/>
            </a:pPr>
            <a:fld id="{E0458D83-437F-4FEE-A675-82BF86F1781E}"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70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6613" y="1600200"/>
            <a:ext cx="4037012"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7"/>
          <p:cNvSpPr>
            <a:spLocks noGrp="1" noChangeArrowheads="1"/>
          </p:cNvSpPr>
          <p:nvPr>
            <p:ph type="sldNum" idx="10"/>
          </p:nvPr>
        </p:nvSpPr>
        <p:spPr>
          <a:ln/>
        </p:spPr>
        <p:txBody>
          <a:bodyPr/>
          <a:lstStyle>
            <a:lvl1pPr>
              <a:defRPr/>
            </a:lvl1pPr>
          </a:lstStyle>
          <a:p>
            <a:pPr>
              <a:defRPr/>
            </a:pPr>
            <a:fld id="{D5646336-A303-4248-A067-830B468A28B2}"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7"/>
          <p:cNvSpPr>
            <a:spLocks noGrp="1" noChangeArrowheads="1"/>
          </p:cNvSpPr>
          <p:nvPr>
            <p:ph type="sldNum" idx="10"/>
          </p:nvPr>
        </p:nvSpPr>
        <p:spPr>
          <a:ln/>
        </p:spPr>
        <p:txBody>
          <a:bodyPr/>
          <a:lstStyle>
            <a:lvl1pPr>
              <a:defRPr/>
            </a:lvl1pPr>
          </a:lstStyle>
          <a:p>
            <a:pPr>
              <a:defRPr/>
            </a:pPr>
            <a:fld id="{568C6C5B-7F84-476E-BD98-98517E96B4E2}"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7"/>
          <p:cNvSpPr>
            <a:spLocks noGrp="1" noChangeArrowheads="1"/>
          </p:cNvSpPr>
          <p:nvPr>
            <p:ph type="sldNum" idx="10"/>
          </p:nvPr>
        </p:nvSpPr>
        <p:spPr>
          <a:ln/>
        </p:spPr>
        <p:txBody>
          <a:bodyPr/>
          <a:lstStyle>
            <a:lvl1pPr>
              <a:defRPr/>
            </a:lvl1pPr>
          </a:lstStyle>
          <a:p>
            <a:pPr>
              <a:defRPr/>
            </a:pPr>
            <a:fld id="{80F2E5CE-6137-4477-8332-222351D937DC}"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B2ECC07D-FE7A-4151-A42D-7AA092E7971F}"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7"/>
          <p:cNvSpPr>
            <a:spLocks noGrp="1" noChangeArrowheads="1"/>
          </p:cNvSpPr>
          <p:nvPr>
            <p:ph type="sldNum" idx="10"/>
          </p:nvPr>
        </p:nvSpPr>
        <p:spPr>
          <a:ln/>
        </p:spPr>
        <p:txBody>
          <a:bodyPr/>
          <a:lstStyle>
            <a:lvl1pPr>
              <a:defRPr/>
            </a:lvl1pPr>
          </a:lstStyle>
          <a:p>
            <a:pPr>
              <a:defRPr/>
            </a:pPr>
            <a:fld id="{2B90207A-A42C-47C6-818B-A384428CE636}"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7"/>
          <p:cNvSpPr>
            <a:spLocks noGrp="1" noChangeArrowheads="1"/>
          </p:cNvSpPr>
          <p:nvPr>
            <p:ph type="sldNum" idx="10"/>
          </p:nvPr>
        </p:nvSpPr>
        <p:spPr>
          <a:ln/>
        </p:spPr>
        <p:txBody>
          <a:bodyPr/>
          <a:lstStyle>
            <a:lvl1pPr>
              <a:defRPr/>
            </a:lvl1pPr>
          </a:lstStyle>
          <a:p>
            <a:pPr>
              <a:defRPr/>
            </a:pPr>
            <a:fld id="{6298848B-0703-4D96-9600-92127DAC3928}"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7"/>
          <p:cNvSpPr>
            <a:spLocks noGrp="1" noChangeArrowheads="1"/>
          </p:cNvSpPr>
          <p:nvPr>
            <p:ph type="sldNum" idx="10"/>
          </p:nvPr>
        </p:nvSpPr>
        <p:spPr>
          <a:ln/>
        </p:spPr>
        <p:txBody>
          <a:bodyPr/>
          <a:lstStyle>
            <a:lvl1pPr>
              <a:defRPr/>
            </a:lvl1pPr>
          </a:lstStyle>
          <a:p>
            <a:pPr>
              <a:defRPr/>
            </a:pPr>
            <a:fld id="{127787B1-229C-4DFD-BDEA-931DCCBB5E01}"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7813" y="128588"/>
            <a:ext cx="2055812" cy="6072187"/>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28588"/>
            <a:ext cx="6018213" cy="607218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7"/>
          <p:cNvSpPr>
            <a:spLocks noGrp="1" noChangeArrowheads="1"/>
          </p:cNvSpPr>
          <p:nvPr>
            <p:ph type="sldNum" idx="10"/>
          </p:nvPr>
        </p:nvSpPr>
        <p:spPr>
          <a:ln/>
        </p:spPr>
        <p:txBody>
          <a:bodyPr/>
          <a:lstStyle>
            <a:lvl1pPr>
              <a:defRPr/>
            </a:lvl1pPr>
          </a:lstStyle>
          <a:p>
            <a:pPr>
              <a:defRPr/>
            </a:pPr>
            <a:fld id="{AD129D37-6A64-43DF-ACDA-FD1513FE513D}"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70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6613" y="1600200"/>
            <a:ext cx="4037012"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sldNum" idx="10"/>
          </p:nvPr>
        </p:nvSpPr>
        <p:spPr>
          <a:ln/>
        </p:spPr>
        <p:txBody>
          <a:bodyPr/>
          <a:lstStyle>
            <a:lvl1pPr>
              <a:defRPr/>
            </a:lvl1pPr>
          </a:lstStyle>
          <a:p>
            <a:fld id="{5D5C263F-0C8E-4CFF-87DB-15620604DDD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28588"/>
            <a:ext cx="8226425"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 para editar o formato do texto do título</a:t>
            </a:r>
          </a:p>
        </p:txBody>
      </p:sp>
      <p:sp>
        <p:nvSpPr>
          <p:cNvPr id="2051" name="Rectangle 2"/>
          <p:cNvSpPr>
            <a:spLocks noGrp="1" noChangeArrowheads="1"/>
          </p:cNvSpPr>
          <p:nvPr>
            <p:ph type="body" idx="1"/>
          </p:nvPr>
        </p:nvSpPr>
        <p:spPr bwMode="auto">
          <a:xfrm>
            <a:off x="457200" y="1600200"/>
            <a:ext cx="8226425" cy="46005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 para editar o formato do texto da estrutura de tópicos</a:t>
            </a:r>
          </a:p>
          <a:p>
            <a:pPr lvl="1"/>
            <a:r>
              <a:rPr lang="en-GB" smtClean="0"/>
              <a:t>2.º Nível da estrutura de tópicos</a:t>
            </a:r>
          </a:p>
          <a:p>
            <a:pPr lvl="2"/>
            <a:r>
              <a:rPr lang="en-GB" smtClean="0"/>
              <a:t>3.º Nível da estrutura de tópicos</a:t>
            </a:r>
          </a:p>
          <a:p>
            <a:pPr lvl="3"/>
            <a:r>
              <a:rPr lang="en-GB" smtClean="0"/>
              <a:t>4.º Nível da estrutura de tópicos</a:t>
            </a:r>
          </a:p>
          <a:p>
            <a:pPr lvl="4"/>
            <a:r>
              <a:rPr lang="en-GB" smtClean="0"/>
              <a:t>5.º Nível da estrutura de tópicos</a:t>
            </a:r>
          </a:p>
          <a:p>
            <a:pPr lvl="4"/>
            <a:r>
              <a:rPr lang="en-GB" smtClean="0"/>
              <a:t>6.º Nível da estrutura de tópicos</a:t>
            </a:r>
          </a:p>
          <a:p>
            <a:pPr lvl="4"/>
            <a:r>
              <a:rPr lang="en-GB" smtClean="0"/>
              <a:t>7.º Nível da estrutura de tópicos</a:t>
            </a:r>
          </a:p>
        </p:txBody>
      </p:sp>
      <p:sp>
        <p:nvSpPr>
          <p:cNvPr id="1027" name="Text Box 3"/>
          <p:cNvSpPr txBox="1">
            <a:spLocks noChangeArrowheads="1"/>
          </p:cNvSpPr>
          <p:nvPr/>
        </p:nvSpPr>
        <p:spPr bwMode="auto">
          <a:xfrm>
            <a:off x="457200" y="6354763"/>
            <a:ext cx="2133600" cy="368300"/>
          </a:xfrm>
          <a:prstGeom prst="rect">
            <a:avLst/>
          </a:prstGeom>
          <a:noFill/>
          <a:ln w="9525">
            <a:noFill/>
            <a:round/>
            <a:headEnd/>
            <a:tailEnd/>
          </a:ln>
          <a:effectLst/>
        </p:spPr>
        <p:txBody>
          <a:bodyPr wrap="none" anchor="ctr"/>
          <a:lstStyle/>
          <a:p>
            <a:pPr>
              <a:defRPr/>
            </a:pPr>
            <a:endParaRPr lang="pt-BR"/>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pPr>
              <a:defRPr/>
            </a:pPr>
            <a:endParaRPr lang="pt-BR"/>
          </a:p>
        </p:txBody>
      </p:sp>
      <p:sp>
        <p:nvSpPr>
          <p:cNvPr id="1029" name="Rectangle 5"/>
          <p:cNvSpPr>
            <a:spLocks noGrp="1" noChangeArrowheads="1"/>
          </p:cNvSpPr>
          <p:nvPr>
            <p:ph type="sldNum"/>
          </p:nvPr>
        </p:nvSpPr>
        <p:spPr bwMode="auto">
          <a:xfrm>
            <a:off x="6553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l">
              <a:lnSpc>
                <a:spcPct val="10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800" b="0" smtClean="0">
                <a:solidFill>
                  <a:srgbClr val="000000"/>
                </a:solidFill>
              </a:defRPr>
            </a:lvl1pPr>
          </a:lstStyle>
          <a:p>
            <a:fld id="{5D5C263F-0C8E-4CFF-87DB-15620604DDD2}" type="slidenum">
              <a:rPr lang="pt-BR" smtClean="0"/>
              <a:pPr/>
              <a:t>‹nº›</a:t>
            </a:fld>
            <a:endParaRPr lang="pt-BR"/>
          </a:p>
        </p:txBody>
      </p:sp>
      <p:pic>
        <p:nvPicPr>
          <p:cNvPr id="2055" name="Picture 6"/>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5pPr>
      <a:lvl6pPr marL="25146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6pPr>
      <a:lvl7pPr marL="29718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7pPr>
      <a:lvl8pPr marL="34290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8pPr>
      <a:lvl9pPr marL="38862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round/>
            <a:headEnd/>
            <a:tailEnd/>
          </a:ln>
        </p:spPr>
      </p:pic>
      <p:pic>
        <p:nvPicPr>
          <p:cNvPr id="3075" name="Picture 2"/>
          <p:cNvPicPr>
            <a:picLocks noChangeAspect="1" noChangeArrowheads="1"/>
          </p:cNvPicPr>
          <p:nvPr/>
        </p:nvPicPr>
        <p:blipFill>
          <a:blip r:embed="rId14"/>
          <a:srcRect l="66512" t="15944" r="22287" b="63956"/>
          <a:stretch>
            <a:fillRect/>
          </a:stretch>
        </p:blipFill>
        <p:spPr bwMode="auto">
          <a:xfrm>
            <a:off x="98425" y="519113"/>
            <a:ext cx="1458913" cy="1471612"/>
          </a:xfrm>
          <a:prstGeom prst="rect">
            <a:avLst/>
          </a:prstGeom>
          <a:noFill/>
          <a:ln w="9525">
            <a:noFill/>
            <a:round/>
            <a:headEnd/>
            <a:tailEnd/>
          </a:ln>
        </p:spPr>
      </p:pic>
      <p:sp>
        <p:nvSpPr>
          <p:cNvPr id="3076" name="Rectangle 3"/>
          <p:cNvSpPr>
            <a:spLocks noGrp="1" noChangeArrowheads="1"/>
          </p:cNvSpPr>
          <p:nvPr>
            <p:ph type="title"/>
          </p:nvPr>
        </p:nvSpPr>
        <p:spPr bwMode="auto">
          <a:xfrm>
            <a:off x="457200" y="128588"/>
            <a:ext cx="8226425"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 para editar o formato do texto do título</a:t>
            </a:r>
          </a:p>
        </p:txBody>
      </p:sp>
      <p:sp>
        <p:nvSpPr>
          <p:cNvPr id="3077" name="Rectangle 4"/>
          <p:cNvSpPr>
            <a:spLocks noGrp="1" noChangeArrowheads="1"/>
          </p:cNvSpPr>
          <p:nvPr>
            <p:ph type="body" idx="1"/>
          </p:nvPr>
        </p:nvSpPr>
        <p:spPr bwMode="auto">
          <a:xfrm>
            <a:off x="457200" y="1600200"/>
            <a:ext cx="8226425" cy="46005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 para editar o formato do texto da estrutura de tópicos</a:t>
            </a:r>
          </a:p>
          <a:p>
            <a:pPr lvl="1"/>
            <a:r>
              <a:rPr lang="en-GB" smtClean="0"/>
              <a:t>2.º Nível da estrutura de tópicos</a:t>
            </a:r>
          </a:p>
          <a:p>
            <a:pPr lvl="2"/>
            <a:r>
              <a:rPr lang="en-GB" smtClean="0"/>
              <a:t>3.º Nível da estrutura de tópicos</a:t>
            </a:r>
          </a:p>
          <a:p>
            <a:pPr lvl="3"/>
            <a:r>
              <a:rPr lang="en-GB" smtClean="0"/>
              <a:t>4.º Nível da estrutura de tópicos</a:t>
            </a:r>
          </a:p>
          <a:p>
            <a:pPr lvl="4"/>
            <a:r>
              <a:rPr lang="en-GB" smtClean="0"/>
              <a:t>5.º Nível da estrutura de tópicos</a:t>
            </a:r>
          </a:p>
          <a:p>
            <a:pPr lvl="4"/>
            <a:r>
              <a:rPr lang="en-GB" smtClean="0"/>
              <a:t>6.º Nível da estrutura de tópicos</a:t>
            </a:r>
          </a:p>
          <a:p>
            <a:pPr lvl="4"/>
            <a:r>
              <a:rPr lang="en-GB" smtClean="0"/>
              <a:t>7.º Nível da estrutura de tópicos</a:t>
            </a:r>
          </a:p>
        </p:txBody>
      </p:sp>
      <p:sp>
        <p:nvSpPr>
          <p:cNvPr id="2053" name="Text Box 5"/>
          <p:cNvSpPr txBox="1">
            <a:spLocks noChangeArrowheads="1"/>
          </p:cNvSpPr>
          <p:nvPr/>
        </p:nvSpPr>
        <p:spPr bwMode="auto">
          <a:xfrm>
            <a:off x="457200" y="6356350"/>
            <a:ext cx="2133600" cy="365125"/>
          </a:xfrm>
          <a:prstGeom prst="rect">
            <a:avLst/>
          </a:prstGeom>
          <a:noFill/>
          <a:ln w="9525">
            <a:noFill/>
            <a:round/>
            <a:headEnd/>
            <a:tailEnd/>
          </a:ln>
          <a:effectLst/>
        </p:spPr>
        <p:txBody>
          <a:bodyPr wrap="none" anchor="ctr"/>
          <a:lstStyle/>
          <a:p>
            <a:pPr>
              <a:defRPr/>
            </a:pPr>
            <a:endParaRPr lang="pt-BR"/>
          </a:p>
        </p:txBody>
      </p:sp>
      <p:sp>
        <p:nvSpPr>
          <p:cNvPr id="2054" name="Text Box 6"/>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pt-BR"/>
          </a:p>
        </p:txBody>
      </p:sp>
      <p:sp>
        <p:nvSpPr>
          <p:cNvPr id="2055" name="Rectangle 7"/>
          <p:cNvSpPr>
            <a:spLocks noGrp="1" noChangeArrowheads="1"/>
          </p:cNvSpPr>
          <p:nvPr>
            <p:ph type="sldNum"/>
          </p:nvPr>
        </p:nvSpPr>
        <p:spPr bwMode="auto">
          <a:xfrm>
            <a:off x="6553200" y="6356350"/>
            <a:ext cx="2130425" cy="3619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lnSpc>
                <a:spcPct val="100000"/>
              </a:lnSpc>
              <a:spcBef>
                <a:spcPct val="0"/>
              </a:spcBef>
              <a:buClrTx/>
              <a:buSzPct val="100000"/>
              <a:buFontTx/>
              <a:buNone/>
              <a:tabLst>
                <a:tab pos="723900" algn="l"/>
                <a:tab pos="1447800" algn="l"/>
              </a:tabLst>
              <a:defRPr sz="1200" b="0" smtClean="0">
                <a:solidFill>
                  <a:srgbClr val="898989"/>
                </a:solidFill>
                <a:latin typeface="+mn-lt"/>
                <a:cs typeface="Segoe UI" pitchFamily="34" charset="0"/>
              </a:defRPr>
            </a:lvl1pPr>
          </a:lstStyle>
          <a:p>
            <a:pPr>
              <a:defRPr/>
            </a:pPr>
            <a:fld id="{DF2B427D-0981-4ABB-A719-33A43ED39C1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5pPr>
      <a:lvl6pPr marL="25146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6pPr>
      <a:lvl7pPr marL="29718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7pPr>
      <a:lvl8pPr marL="34290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8pPr>
      <a:lvl9pPr marL="3886200" indent="-228600"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000" dirty="0" smtClean="0">
                <a:latin typeface="Times New Roman" pitchFamily="18" charset="0"/>
                <a:cs typeface="Times New Roman" pitchFamily="18" charset="0"/>
              </a:rPr>
              <a:t>Universidade do Estado do Amazonas</a:t>
            </a:r>
            <a:br>
              <a:rPr lang="pt-BR" sz="2000" dirty="0" smtClean="0">
                <a:latin typeface="Times New Roman" pitchFamily="18" charset="0"/>
                <a:cs typeface="Times New Roman" pitchFamily="18" charset="0"/>
              </a:rPr>
            </a:br>
            <a:r>
              <a:rPr lang="pt-BR" sz="2000" dirty="0" smtClean="0">
                <a:latin typeface="Times New Roman" pitchFamily="18" charset="0"/>
                <a:cs typeface="Times New Roman" pitchFamily="18" charset="0"/>
              </a:rPr>
              <a:t>Centro de Estudos Superiores de Tabatinga-CSTB</a:t>
            </a:r>
            <a:br>
              <a:rPr lang="pt-BR" sz="2000" dirty="0" smtClean="0">
                <a:latin typeface="Times New Roman" pitchFamily="18" charset="0"/>
                <a:cs typeface="Times New Roman" pitchFamily="18" charset="0"/>
              </a:rPr>
            </a:br>
            <a:r>
              <a:rPr lang="pt-BR" sz="2000" dirty="0" smtClean="0">
                <a:latin typeface="Times New Roman" pitchFamily="18" charset="0"/>
                <a:cs typeface="Times New Roman" pitchFamily="18" charset="0"/>
              </a:rPr>
              <a:t>Curso de Licenciatura em Geografia</a:t>
            </a:r>
            <a:endParaRPr lang="pt-BR" sz="20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17541" y="1940199"/>
            <a:ext cx="8226425" cy="1440160"/>
          </a:xfrm>
        </p:spPr>
        <p:txBody>
          <a:bodyPr/>
          <a:lstStyle/>
          <a:p>
            <a:pPr marL="0" indent="0" algn="ctr">
              <a:buNone/>
            </a:pPr>
            <a:r>
              <a:rPr lang="pt-BR" sz="4800" dirty="0" smtClean="0">
                <a:latin typeface="Times New Roman" pitchFamily="18" charset="0"/>
                <a:cs typeface="Times New Roman" pitchFamily="18" charset="0"/>
              </a:rPr>
              <a:t>Usina Hidrelétrica de Belo </a:t>
            </a:r>
            <a:r>
              <a:rPr lang="pt-BR" sz="4800" dirty="0">
                <a:latin typeface="Times New Roman" pitchFamily="18" charset="0"/>
                <a:cs typeface="Times New Roman" pitchFamily="18" charset="0"/>
              </a:rPr>
              <a:t>M</a:t>
            </a:r>
            <a:r>
              <a:rPr lang="pt-BR" sz="4800" dirty="0" smtClean="0">
                <a:latin typeface="Times New Roman" pitchFamily="18" charset="0"/>
                <a:cs typeface="Times New Roman" pitchFamily="18" charset="0"/>
              </a:rPr>
              <a:t>onte</a:t>
            </a:r>
            <a:endParaRPr lang="pt-BR" sz="4800" dirty="0">
              <a:latin typeface="Times New Roman" pitchFamily="18" charset="0"/>
              <a:cs typeface="Times New Roman" pitchFamily="18" charset="0"/>
            </a:endParaRPr>
          </a:p>
        </p:txBody>
      </p:sp>
      <p:sp>
        <p:nvSpPr>
          <p:cNvPr id="4" name="CaixaDeTexto 3"/>
          <p:cNvSpPr txBox="1"/>
          <p:nvPr/>
        </p:nvSpPr>
        <p:spPr>
          <a:xfrm>
            <a:off x="4932040" y="4190226"/>
            <a:ext cx="3711926" cy="400110"/>
          </a:xfrm>
          <a:prstGeom prst="rect">
            <a:avLst/>
          </a:prstGeom>
          <a:noFill/>
        </p:spPr>
        <p:txBody>
          <a:bodyPr wrap="square" rtlCol="0">
            <a:spAutoFit/>
          </a:bodyPr>
          <a:lstStyle/>
          <a:p>
            <a:r>
              <a:rPr lang="pt-BR" sz="2000" dirty="0" smtClean="0">
                <a:latin typeface="Times New Roman" pitchFamily="18" charset="0"/>
                <a:cs typeface="Times New Roman" pitchFamily="18" charset="0"/>
              </a:rPr>
              <a:t>Orientador: </a:t>
            </a:r>
            <a:r>
              <a:rPr lang="pt-BR" sz="2000" dirty="0">
                <a:latin typeface="Times New Roman" pitchFamily="18" charset="0"/>
                <a:cs typeface="Times New Roman" pitchFamily="18" charset="0"/>
              </a:rPr>
              <a:t>Luís Felipe Lacerda</a:t>
            </a:r>
          </a:p>
        </p:txBody>
      </p:sp>
      <p:sp>
        <p:nvSpPr>
          <p:cNvPr id="5" name="CaixaDeTexto 4"/>
          <p:cNvSpPr txBox="1"/>
          <p:nvPr/>
        </p:nvSpPr>
        <p:spPr>
          <a:xfrm>
            <a:off x="3214678" y="5643578"/>
            <a:ext cx="3214710" cy="646331"/>
          </a:xfrm>
          <a:prstGeom prst="rect">
            <a:avLst/>
          </a:prstGeom>
          <a:noFill/>
        </p:spPr>
        <p:txBody>
          <a:bodyPr wrap="square" rtlCol="0">
            <a:spAutoFit/>
          </a:bodyPr>
          <a:lstStyle/>
          <a:p>
            <a:pPr algn="ctr"/>
            <a:r>
              <a:rPr lang="pt-BR" dirty="0" smtClean="0">
                <a:latin typeface="Times New Roman" pitchFamily="18" charset="0"/>
                <a:cs typeface="Times New Roman" pitchFamily="18" charset="0"/>
              </a:rPr>
              <a:t>Tabatinga-AM</a:t>
            </a:r>
          </a:p>
          <a:p>
            <a:pPr algn="ctr"/>
            <a:r>
              <a:rPr lang="pt-BR" dirty="0" smtClean="0">
                <a:latin typeface="Times New Roman" pitchFamily="18" charset="0"/>
                <a:cs typeface="Times New Roman" pitchFamily="18" charset="0"/>
              </a:rPr>
              <a:t>2013</a:t>
            </a:r>
            <a:endParaRPr lang="pt-BR" dirty="0">
              <a:latin typeface="Times New Roman" pitchFamily="18" charset="0"/>
              <a:cs typeface="Times New Roman" pitchFamily="18" charset="0"/>
            </a:endParaRPr>
          </a:p>
        </p:txBody>
      </p:sp>
      <p:pic>
        <p:nvPicPr>
          <p:cNvPr id="1026" name="Picture 2" descr="H:\PSICOLOGIA II\imgs_BM\Índ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56992"/>
            <a:ext cx="3528392"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2132857"/>
            <a:ext cx="8226425" cy="3312367"/>
          </a:xfrm>
        </p:spPr>
        <p:txBody>
          <a:bodyPr/>
          <a:lstStyle/>
          <a:p>
            <a:pPr marL="0" indent="0" algn="just">
              <a:buNone/>
            </a:pPr>
            <a:r>
              <a:rPr lang="pt-BR" dirty="0" smtClean="0">
                <a:latin typeface="Times New Roman" pitchFamily="18" charset="0"/>
                <a:cs typeface="Times New Roman" pitchFamily="18" charset="0"/>
              </a:rPr>
              <a:t>	O </a:t>
            </a:r>
            <a:r>
              <a:rPr lang="pt-BR" dirty="0">
                <a:latin typeface="Times New Roman" pitchFamily="18" charset="0"/>
                <a:cs typeface="Times New Roman" pitchFamily="18" charset="0"/>
              </a:rPr>
              <a:t>lago da usina terá uma área de 516 </a:t>
            </a:r>
            <a:r>
              <a:rPr lang="pt-BR" dirty="0" smtClean="0">
                <a:latin typeface="Times New Roman" pitchFamily="18" charset="0"/>
                <a:cs typeface="Times New Roman" pitchFamily="18" charset="0"/>
              </a:rPr>
              <a:t>km² </a:t>
            </a:r>
            <a:r>
              <a:rPr lang="pt-BR" dirty="0">
                <a:latin typeface="Times New Roman" pitchFamily="18" charset="0"/>
                <a:cs typeface="Times New Roman" pitchFamily="18" charset="0"/>
              </a:rPr>
              <a:t>(1/10.000 da área da Amazônia Legal), ou seja, 0,115 km³ por MW efetivo. Seu custo está estimado em R$ 26 bilhões pela concessionária, ou seja, R$ 4,3 milhões por MW efetivo.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9943" y="260648"/>
            <a:ext cx="8226425" cy="1433512"/>
          </a:xfrm>
        </p:spPr>
        <p:txBody>
          <a:bodyPr/>
          <a:lstStyle/>
          <a:p>
            <a:r>
              <a:rPr lang="pt-BR" dirty="0" smtClean="0">
                <a:latin typeface="Times New Roman" pitchFamily="18" charset="0"/>
                <a:cs typeface="Times New Roman" pitchFamily="18" charset="0"/>
              </a:rPr>
              <a:t>INÍCIO DA OBRA</a:t>
            </a:r>
            <a:endParaRPr lang="pt-BR" dirty="0">
              <a:latin typeface="Times New Roman" pitchFamily="18" charset="0"/>
              <a:cs typeface="Times New Roman" pitchFamily="18" charset="0"/>
            </a:endParaRPr>
          </a:p>
        </p:txBody>
      </p:sp>
      <p:sp>
        <p:nvSpPr>
          <p:cNvPr id="4" name="Espaço Reservado para Conteúdo 3"/>
          <p:cNvSpPr>
            <a:spLocks noGrp="1"/>
          </p:cNvSpPr>
          <p:nvPr>
            <p:ph sz="half" idx="1"/>
          </p:nvPr>
        </p:nvSpPr>
        <p:spPr>
          <a:xfrm>
            <a:off x="107504" y="1772816"/>
            <a:ext cx="4314701" cy="4680520"/>
          </a:xfrm>
        </p:spPr>
        <p:txBody>
          <a:bodyPr/>
          <a:lstStyle/>
          <a:p>
            <a:pPr marL="0" indent="0" algn="just">
              <a:buNone/>
            </a:pPr>
            <a:r>
              <a:rPr lang="pt-BR" dirty="0" smtClean="0">
                <a:latin typeface="Times New Roman" pitchFamily="18" charset="0"/>
                <a:cs typeface="Times New Roman" pitchFamily="18" charset="0"/>
              </a:rPr>
              <a:t>	A </a:t>
            </a:r>
            <a:r>
              <a:rPr lang="pt-BR" dirty="0">
                <a:latin typeface="Times New Roman" pitchFamily="18" charset="0"/>
                <a:cs typeface="Times New Roman" pitchFamily="18" charset="0"/>
              </a:rPr>
              <a:t>barragem principal da Usina de Belo Monte será construída no Rio Xingu, a 40 km da cidade de Altamira. O projeto prevê a construção de duas casas de força, a principal será instalada no Sítio Belo Monte e a secundária junto ao Reservatório do Xingu. </a:t>
            </a:r>
          </a:p>
        </p:txBody>
      </p:sp>
      <p:pic>
        <p:nvPicPr>
          <p:cNvPr id="3074" name="Picture 2" descr="H:\PSICOLOGIA II\imgs_BM\imag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156" y="1412776"/>
            <a:ext cx="4393339"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251520" y="1628800"/>
            <a:ext cx="4104456" cy="4752528"/>
          </a:xfrm>
        </p:spPr>
        <p:txBody>
          <a:bodyPr/>
          <a:lstStyle/>
          <a:p>
            <a:pPr marL="0" indent="0" algn="just">
              <a:buNone/>
            </a:pPr>
            <a:r>
              <a:rPr lang="pt-BR" dirty="0">
                <a:latin typeface="Times New Roman" pitchFamily="18" charset="0"/>
                <a:cs typeface="Times New Roman" pitchFamily="18" charset="0"/>
              </a:rPr>
              <a:t>	</a:t>
            </a:r>
            <a:r>
              <a:rPr lang="pt-BR" dirty="0" smtClean="0">
                <a:latin typeface="Times New Roman" pitchFamily="18" charset="0"/>
                <a:cs typeface="Times New Roman" pitchFamily="18" charset="0"/>
              </a:rPr>
              <a:t>A </a:t>
            </a:r>
            <a:r>
              <a:rPr lang="pt-BR" dirty="0">
                <a:latin typeface="Times New Roman" pitchFamily="18" charset="0"/>
                <a:cs typeface="Times New Roman" pitchFamily="18" charset="0"/>
              </a:rPr>
              <a:t>casa de força principal será construída no Sítio Belo Monte, pouco a montante da vila de mesmo nome. Ela terá 11 turbinas hidráulicas tipo Francis com potência instalada total de 11 mil MW e vazão total de 13.950 m³/s.</a:t>
            </a:r>
          </a:p>
        </p:txBody>
      </p:sp>
      <p:sp>
        <p:nvSpPr>
          <p:cNvPr id="5" name="Espaço Reservado para Conteúdo 4"/>
          <p:cNvSpPr>
            <a:spLocks noGrp="1"/>
          </p:cNvSpPr>
          <p:nvPr>
            <p:ph sz="half" idx="2"/>
          </p:nvPr>
        </p:nvSpPr>
        <p:spPr/>
        <p:txBody>
          <a:bodyPr/>
          <a:lstStyle/>
          <a:p>
            <a:endParaRPr lang="pt-BR" dirty="0"/>
          </a:p>
        </p:txBody>
      </p:sp>
      <p:pic>
        <p:nvPicPr>
          <p:cNvPr id="5122" name="Picture 2" descr="H:\img_belo monte\belo_mont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60648"/>
            <a:ext cx="4644008" cy="6597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457200" y="1124744"/>
            <a:ext cx="8507288" cy="5184576"/>
          </a:xfrm>
        </p:spPr>
        <p:txBody>
          <a:bodyPr/>
          <a:lstStyle/>
          <a:p>
            <a:pPr marL="0" indent="0" algn="just">
              <a:buNone/>
            </a:pPr>
            <a:r>
              <a:rPr lang="pt-BR" dirty="0" smtClean="0"/>
              <a:t>		</a:t>
            </a:r>
            <a:r>
              <a:rPr lang="pt-BR" dirty="0" smtClean="0">
                <a:latin typeface="Times New Roman" pitchFamily="18" charset="0"/>
                <a:cs typeface="Times New Roman" pitchFamily="18" charset="0"/>
              </a:rPr>
              <a:t>No </a:t>
            </a:r>
            <a:r>
              <a:rPr lang="pt-BR" dirty="0">
                <a:latin typeface="Times New Roman" pitchFamily="18" charset="0"/>
                <a:cs typeface="Times New Roman" pitchFamily="18" charset="0"/>
              </a:rPr>
              <a:t>dia 25 de outubro de 2013 o desembargador federal Souza Prudente, do Tribunal Regional Federal da 1ª </a:t>
            </a:r>
            <a:r>
              <a:rPr lang="pt-BR" dirty="0" smtClean="0">
                <a:latin typeface="Times New Roman" pitchFamily="18" charset="0"/>
                <a:cs typeface="Times New Roman" pitchFamily="18" charset="0"/>
              </a:rPr>
              <a:t>Região, </a:t>
            </a:r>
            <a:r>
              <a:rPr lang="pt-BR" dirty="0">
                <a:latin typeface="Times New Roman" pitchFamily="18" charset="0"/>
                <a:cs typeface="Times New Roman" pitchFamily="18" charset="0"/>
              </a:rPr>
              <a:t>acolheu o pedido do Ministério Público Federal </a:t>
            </a:r>
            <a:r>
              <a:rPr lang="pt-BR" dirty="0" smtClean="0">
                <a:latin typeface="Times New Roman" pitchFamily="18" charset="0"/>
                <a:cs typeface="Times New Roman" pitchFamily="18" charset="0"/>
              </a:rPr>
              <a:t> </a:t>
            </a:r>
            <a:r>
              <a:rPr lang="pt-BR" dirty="0">
                <a:latin typeface="Times New Roman" pitchFamily="18" charset="0"/>
                <a:cs typeface="Times New Roman" pitchFamily="18" charset="0"/>
              </a:rPr>
              <a:t>e concedeu liminar que determina a suspensão imediata do licenciamento ambiental e das obras de execução da usina hidrelétrica de Belo Monte, em Vitória do Xingu, no Pará. Na sentença, o magistrado afirmou que as obras já refletem negativamente nas comunidades locais.</a:t>
            </a:r>
          </a:p>
        </p:txBody>
      </p:sp>
    </p:spTree>
    <p:extLst>
      <p:ext uri="{BB962C8B-B14F-4D97-AF65-F5344CB8AC3E}">
        <p14:creationId xmlns:p14="http://schemas.microsoft.com/office/powerpoint/2010/main" val="111012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28588"/>
            <a:ext cx="8226425" cy="1068164"/>
          </a:xfrm>
        </p:spPr>
        <p:txBody>
          <a:bodyPr/>
          <a:lstStyle/>
          <a:p>
            <a:r>
              <a:rPr lang="pt-BR" dirty="0" smtClean="0">
                <a:latin typeface="Times New Roman" pitchFamily="18" charset="0"/>
                <a:cs typeface="Times New Roman" pitchFamily="18" charset="0"/>
              </a:rPr>
              <a:t>AUTOR</a:t>
            </a:r>
            <a:endParaRPr lang="pt-BR" dirty="0">
              <a:latin typeface="Times New Roman" pitchFamily="18" charset="0"/>
              <a:cs typeface="Times New Roman" pitchFamily="18" charset="0"/>
            </a:endParaRPr>
          </a:p>
        </p:txBody>
      </p:sp>
      <p:sp>
        <p:nvSpPr>
          <p:cNvPr id="5" name="Espaço Reservado para Conteúdo 4"/>
          <p:cNvSpPr>
            <a:spLocks noGrp="1"/>
          </p:cNvSpPr>
          <p:nvPr>
            <p:ph idx="1"/>
          </p:nvPr>
        </p:nvSpPr>
        <p:spPr>
          <a:xfrm>
            <a:off x="683568" y="1628800"/>
            <a:ext cx="8064896" cy="4608512"/>
          </a:xfrm>
        </p:spPr>
        <p:txBody>
          <a:bodyPr/>
          <a:lstStyle/>
          <a:p>
            <a:pPr marL="0" indent="0" algn="just">
              <a:buNone/>
            </a:pPr>
            <a:r>
              <a:rPr lang="pt-BR" dirty="0" smtClean="0"/>
              <a:t> 		</a:t>
            </a:r>
            <a:r>
              <a:rPr lang="pt-BR" sz="3000" dirty="0" smtClean="0">
                <a:latin typeface="Times New Roman" pitchFamily="18" charset="0"/>
                <a:cs typeface="Times New Roman" pitchFamily="18" charset="0"/>
              </a:rPr>
              <a:t>João </a:t>
            </a:r>
            <a:r>
              <a:rPr lang="pt-BR" sz="3000" dirty="0">
                <a:latin typeface="Times New Roman" pitchFamily="18" charset="0"/>
                <a:cs typeface="Times New Roman" pitchFamily="18" charset="0"/>
              </a:rPr>
              <a:t>de Jesus Silva Melo, Professor Substituto da Universidade Federal do Acre, Coordenador de Planos de Desenvolvimento Sustentável de Assentamento da SEATER. Ele escreveu um artigo sobre As Hidrelétricas do rio Madeira no Contexto da Integração Regional Sul Americana, </a:t>
            </a:r>
            <a:r>
              <a:rPr lang="pt-BR" sz="3000" dirty="0" smtClean="0">
                <a:latin typeface="Times New Roman" pitchFamily="18" charset="0"/>
                <a:cs typeface="Times New Roman" pitchFamily="18" charset="0"/>
              </a:rPr>
              <a:t>debatendo </a:t>
            </a:r>
            <a:r>
              <a:rPr lang="pt-BR" sz="3000" dirty="0">
                <a:latin typeface="Times New Roman" pitchFamily="18" charset="0"/>
                <a:cs typeface="Times New Roman" pitchFamily="18" charset="0"/>
              </a:rPr>
              <a:t>sobre as construções das hidrelétricas e os fortes impactos socioambientais que causam em sua área de influência.</a:t>
            </a:r>
          </a:p>
        </p:txBody>
      </p:sp>
    </p:spTree>
    <p:extLst>
      <p:ext uri="{BB962C8B-B14F-4D97-AF65-F5344CB8AC3E}">
        <p14:creationId xmlns:p14="http://schemas.microsoft.com/office/powerpoint/2010/main" val="177891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88640"/>
            <a:ext cx="7920880" cy="1433512"/>
          </a:xfrm>
        </p:spPr>
        <p:txBody>
          <a:bodyPr/>
          <a:lstStyle/>
          <a:p>
            <a:r>
              <a:rPr lang="pt-BR" dirty="0" smtClean="0">
                <a:latin typeface="Times New Roman" pitchFamily="18" charset="0"/>
                <a:cs typeface="Times New Roman" pitchFamily="18" charset="0"/>
              </a:rPr>
              <a:t>CONSIDERACÕES FINAIS</a:t>
            </a:r>
            <a:endParaRPr lang="pt-BR"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67544" y="1916832"/>
            <a:ext cx="8226425" cy="4600575"/>
          </a:xfrm>
        </p:spPr>
        <p:txBody>
          <a:bodyPr/>
          <a:lstStyle/>
          <a:p>
            <a:pPr marL="0" indent="0" algn="just">
              <a:buNone/>
            </a:pPr>
            <a:r>
              <a:rPr lang="pt-BR" dirty="0" smtClean="0">
                <a:latin typeface="Times New Roman" pitchFamily="18" charset="0"/>
                <a:cs typeface="Times New Roman" pitchFamily="18" charset="0"/>
              </a:rPr>
              <a:t>	Entretanto</a:t>
            </a:r>
            <a:r>
              <a:rPr lang="pt-BR" dirty="0">
                <a:latin typeface="Times New Roman" pitchFamily="18" charset="0"/>
                <a:cs typeface="Times New Roman" pitchFamily="18" charset="0"/>
              </a:rPr>
              <a:t>, a construção da usina hidrelétrica de Belo Monte trouxe algumas consequências para as populações que moram as margens do rio Xingu, como por exemplo, o desalojamento das pessoas que habitam essa área e contribuindo para o agravamento da insustentabilidade do desenvolvimento e mercantilização da natureza. </a:t>
            </a:r>
          </a:p>
        </p:txBody>
      </p:sp>
    </p:spTree>
    <p:extLst>
      <p:ext uri="{BB962C8B-B14F-4D97-AF65-F5344CB8AC3E}">
        <p14:creationId xmlns:p14="http://schemas.microsoft.com/office/powerpoint/2010/main" val="2901426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Times New Roman" pitchFamily="18" charset="0"/>
                <a:cs typeface="Times New Roman" pitchFamily="18" charset="0"/>
              </a:rPr>
              <a:t>REFERÊNCIAS</a:t>
            </a:r>
            <a:endParaRPr lang="pt-BR"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179512" y="1988840"/>
            <a:ext cx="8712968" cy="4392488"/>
          </a:xfrm>
        </p:spPr>
        <p:txBody>
          <a:bodyPr/>
          <a:lstStyle/>
          <a:p>
            <a:pPr marL="0" indent="0">
              <a:buNone/>
            </a:pPr>
            <a:r>
              <a:rPr lang="pt-BR" dirty="0">
                <a:solidFill>
                  <a:schemeClr val="tx1"/>
                </a:solidFill>
                <a:latin typeface="Times New Roman" pitchFamily="18" charset="0"/>
                <a:cs typeface="Times New Roman" pitchFamily="18" charset="0"/>
              </a:rPr>
              <a:t>Disponível em: </a:t>
            </a:r>
            <a:r>
              <a:rPr lang="pt-BR" u="sng" dirty="0">
                <a:solidFill>
                  <a:schemeClr val="tx1"/>
                </a:solidFill>
                <a:latin typeface="Times New Roman" pitchFamily="18" charset="0"/>
                <a:cs typeface="Times New Roman" pitchFamily="18" charset="0"/>
              </a:rPr>
              <a:t>http://pt.wikipedia.org</a:t>
            </a:r>
            <a:endParaRPr lang="pt-BR" dirty="0">
              <a:solidFill>
                <a:schemeClr val="tx1"/>
              </a:solidFill>
              <a:latin typeface="Times New Roman" pitchFamily="18" charset="0"/>
              <a:cs typeface="Times New Roman" pitchFamily="18" charset="0"/>
            </a:endParaRPr>
          </a:p>
          <a:p>
            <a:pPr marL="0" indent="0">
              <a:buNone/>
            </a:pPr>
            <a:r>
              <a:rPr lang="pt-BR" dirty="0" smtClean="0">
                <a:solidFill>
                  <a:schemeClr val="tx1"/>
                </a:solidFill>
                <a:latin typeface="Times New Roman" pitchFamily="18" charset="0"/>
                <a:cs typeface="Times New Roman" pitchFamily="18" charset="0"/>
              </a:rPr>
              <a:t>Disponível em</a:t>
            </a:r>
            <a:r>
              <a:rPr lang="pt-BR" dirty="0">
                <a:solidFill>
                  <a:schemeClr val="tx1"/>
                </a:solidFill>
                <a:latin typeface="Times New Roman" pitchFamily="18" charset="0"/>
                <a:cs typeface="Times New Roman" pitchFamily="18" charset="0"/>
              </a:rPr>
              <a:t>: </a:t>
            </a:r>
            <a:r>
              <a:rPr lang="pt-BR" u="sng" dirty="0">
                <a:solidFill>
                  <a:schemeClr val="tx1"/>
                </a:solidFill>
                <a:latin typeface="Times New Roman" pitchFamily="18" charset="0"/>
                <a:cs typeface="Times New Roman" pitchFamily="18" charset="0"/>
              </a:rPr>
              <a:t>http://www.infoescola.com/hidrografia/reservatorios-das-hidreletricas-no-brasil/</a:t>
            </a:r>
            <a:endParaRPr lang="pt-BR" dirty="0">
              <a:solidFill>
                <a:schemeClr val="tx1"/>
              </a:solidFill>
              <a:latin typeface="Times New Roman" pitchFamily="18" charset="0"/>
              <a:cs typeface="Times New Roman" pitchFamily="18" charset="0"/>
            </a:endParaRPr>
          </a:p>
          <a:p>
            <a:pPr marL="0" indent="0">
              <a:buNone/>
            </a:pPr>
            <a:r>
              <a:rPr lang="pt-BR" dirty="0" smtClean="0">
                <a:solidFill>
                  <a:schemeClr val="tx1"/>
                </a:solidFill>
                <a:latin typeface="Times New Roman" pitchFamily="18" charset="0"/>
                <a:cs typeface="Times New Roman" pitchFamily="18" charset="0"/>
              </a:rPr>
              <a:t>Disponível </a:t>
            </a:r>
            <a:r>
              <a:rPr lang="pt-BR" dirty="0">
                <a:solidFill>
                  <a:schemeClr val="tx1"/>
                </a:solidFill>
                <a:latin typeface="Times New Roman" pitchFamily="18" charset="0"/>
                <a:cs typeface="Times New Roman" pitchFamily="18" charset="0"/>
              </a:rPr>
              <a:t>em: </a:t>
            </a:r>
            <a:r>
              <a:rPr lang="pt-BR" u="sng" dirty="0">
                <a:solidFill>
                  <a:schemeClr val="tx1"/>
                </a:solidFill>
                <a:latin typeface="Times New Roman" pitchFamily="18" charset="0"/>
                <a:cs typeface="Times New Roman" pitchFamily="18" charset="0"/>
              </a:rPr>
              <a:t>http://telmadmonteiro.blogspot.com/2011/09/belo-monte-ainda-e-uma-triste-historia.html</a:t>
            </a:r>
            <a:endParaRPr lang="pt-BR" dirty="0">
              <a:solidFill>
                <a:schemeClr val="tx1"/>
              </a:solidFill>
              <a:latin typeface="Times New Roman" pitchFamily="18" charset="0"/>
              <a:cs typeface="Times New Roman" pitchFamily="18" charset="0"/>
            </a:endParaRPr>
          </a:p>
          <a:p>
            <a:pPr marL="0" indent="0">
              <a:buNone/>
            </a:pPr>
            <a:endParaRPr lang="pt-BR" dirty="0"/>
          </a:p>
        </p:txBody>
      </p:sp>
    </p:spTree>
    <p:extLst>
      <p:ext uri="{BB962C8B-B14F-4D97-AF65-F5344CB8AC3E}">
        <p14:creationId xmlns:p14="http://schemas.microsoft.com/office/powerpoint/2010/main" val="139967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28802"/>
            <a:ext cx="8226425" cy="4271973"/>
          </a:xfrm>
        </p:spPr>
        <p:txBody>
          <a:bodyPr/>
          <a:lstStyle/>
          <a:p>
            <a:pPr marL="0" indent="0">
              <a:buNone/>
            </a:pPr>
            <a:r>
              <a:rPr lang="pt-BR" b="1" dirty="0" smtClean="0">
                <a:latin typeface="Times New Roman" pitchFamily="18" charset="0"/>
                <a:cs typeface="Times New Roman" pitchFamily="18" charset="0"/>
              </a:rPr>
              <a:t>COMPONENTES:</a:t>
            </a:r>
          </a:p>
          <a:p>
            <a:pPr algn="ctr">
              <a:buNone/>
            </a:pPr>
            <a:endParaRPr lang="pt-BR" b="1" dirty="0" smtClean="0"/>
          </a:p>
          <a:p>
            <a:pPr marL="0" indent="0">
              <a:buNone/>
            </a:pPr>
            <a:r>
              <a:rPr lang="pt-BR" dirty="0"/>
              <a:t>Ana Paula Miller</a:t>
            </a:r>
          </a:p>
          <a:p>
            <a:pPr marL="0" indent="0">
              <a:buNone/>
            </a:pPr>
            <a:r>
              <a:rPr lang="pt-BR" dirty="0"/>
              <a:t>Josiane Cavalcante</a:t>
            </a:r>
          </a:p>
          <a:p>
            <a:pPr marL="0" indent="0">
              <a:buNone/>
            </a:pPr>
            <a:r>
              <a:rPr lang="pt-BR" dirty="0"/>
              <a:t>Márcio Bezerra</a:t>
            </a:r>
          </a:p>
          <a:p>
            <a:pPr marL="0" indent="0">
              <a:buNone/>
            </a:pPr>
            <a:r>
              <a:rPr lang="pt-BR" dirty="0"/>
              <a:t>Mayara Duarte</a:t>
            </a:r>
          </a:p>
          <a:p>
            <a:pPr marL="0" indent="0">
              <a:buNone/>
            </a:pPr>
            <a:r>
              <a:rPr lang="pt-BR" dirty="0"/>
              <a:t>Reyna Saavedra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1844824"/>
            <a:ext cx="7848872" cy="3600400"/>
          </a:xfrm>
        </p:spPr>
        <p:txBody>
          <a:bodyPr/>
          <a:lstStyle/>
          <a:p>
            <a:pPr marL="0" indent="0" algn="just">
              <a:buNone/>
            </a:pPr>
            <a:endParaRPr lang="pt-BR" dirty="0" smtClean="0">
              <a:latin typeface="Times New Roman" pitchFamily="18" charset="0"/>
              <a:cs typeface="Times New Roman" pitchFamily="18" charset="0"/>
            </a:endParaRPr>
          </a:p>
          <a:p>
            <a:pPr marL="0" indent="0" algn="just">
              <a:buNone/>
            </a:pPr>
            <a:r>
              <a:rPr lang="pt-BR" dirty="0" smtClean="0">
                <a:latin typeface="Times New Roman" pitchFamily="18" charset="0"/>
                <a:cs typeface="Times New Roman" pitchFamily="18" charset="0"/>
              </a:rPr>
              <a:t>	O </a:t>
            </a:r>
            <a:r>
              <a:rPr lang="pt-BR" dirty="0">
                <a:latin typeface="Times New Roman" pitchFamily="18" charset="0"/>
                <a:cs typeface="Times New Roman" pitchFamily="18" charset="0"/>
              </a:rPr>
              <a:t>trabalho acadêmico que iremos </a:t>
            </a:r>
            <a:r>
              <a:rPr lang="pt-BR" dirty="0" smtClean="0">
                <a:latin typeface="Times New Roman" pitchFamily="18" charset="0"/>
                <a:cs typeface="Times New Roman" pitchFamily="18" charset="0"/>
              </a:rPr>
              <a:t>apresentar </a:t>
            </a:r>
            <a:r>
              <a:rPr lang="pt-BR" dirty="0">
                <a:latin typeface="Times New Roman" pitchFamily="18" charset="0"/>
                <a:cs typeface="Times New Roman" pitchFamily="18" charset="0"/>
              </a:rPr>
              <a:t>trata-se da Construção da Usina Hidrelétrica de Belo Monte que está situada no rio Xingu no Pará, nas proximidades da cidade de Altamira. </a:t>
            </a:r>
            <a:endParaRPr lang="pt-BR" dirty="0" smtClean="0">
              <a:latin typeface="Times New Roman" pitchFamily="18" charset="0"/>
              <a:cs typeface="Times New Roman" pitchFamily="18" charset="0"/>
            </a:endParaRPr>
          </a:p>
          <a:p>
            <a:pPr marL="0" indent="0">
              <a:buNone/>
            </a:pPr>
            <a:endParaRPr lang="pt-BR" dirty="0">
              <a:latin typeface="Times New Roman" pitchFamily="18" charset="0"/>
              <a:cs typeface="Times New Roman" pitchFamily="18" charset="0"/>
            </a:endParaRPr>
          </a:p>
        </p:txBody>
      </p:sp>
      <p:sp>
        <p:nvSpPr>
          <p:cNvPr id="4" name="CaixaDeTexto 3"/>
          <p:cNvSpPr txBox="1"/>
          <p:nvPr/>
        </p:nvSpPr>
        <p:spPr>
          <a:xfrm>
            <a:off x="1617162" y="614034"/>
            <a:ext cx="6357982" cy="830997"/>
          </a:xfrm>
          <a:prstGeom prst="rect">
            <a:avLst/>
          </a:prstGeom>
          <a:noFill/>
        </p:spPr>
        <p:txBody>
          <a:bodyPr wrap="square" rtlCol="0">
            <a:spAutoFit/>
          </a:bodyPr>
          <a:lstStyle/>
          <a:p>
            <a:pPr algn="ctr"/>
            <a:r>
              <a:rPr lang="pt-BR" sz="4800" b="1" dirty="0" smtClean="0">
                <a:latin typeface="Times New Roman" pitchFamily="18" charset="0"/>
                <a:cs typeface="Times New Roman" pitchFamily="18" charset="0"/>
              </a:rPr>
              <a:t>Introdução</a:t>
            </a:r>
            <a:endParaRPr lang="pt-BR"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179512" y="1412776"/>
            <a:ext cx="4325045" cy="4968552"/>
          </a:xfrm>
        </p:spPr>
        <p:txBody>
          <a:bodyPr/>
          <a:lstStyle/>
          <a:p>
            <a:pPr marL="0" indent="0">
              <a:buNone/>
            </a:pPr>
            <a:endParaRPr lang="pt-BR" dirty="0" smtClean="0">
              <a:latin typeface="Times New Roman" pitchFamily="18" charset="0"/>
              <a:cs typeface="Times New Roman" pitchFamily="18" charset="0"/>
            </a:endParaRPr>
          </a:p>
          <a:p>
            <a:pPr marL="0" indent="0" algn="just">
              <a:buNone/>
            </a:pPr>
            <a:r>
              <a:rPr lang="pt-BR" dirty="0" smtClean="0">
                <a:latin typeface="Times New Roman" pitchFamily="18" charset="0"/>
                <a:cs typeface="Times New Roman" pitchFamily="18" charset="0"/>
              </a:rPr>
              <a:t>	A </a:t>
            </a:r>
            <a:r>
              <a:rPr lang="pt-BR" dirty="0">
                <a:latin typeface="Times New Roman" pitchFamily="18" charset="0"/>
                <a:cs typeface="Times New Roman" pitchFamily="18" charset="0"/>
              </a:rPr>
              <a:t>Usina de Belo Monte será a terceira maior hidrelétrica do mundo, atrás apenas da chinesa Três Gargantas (20.300 MW) e da brasileira e paraguaia Itaipu (14.000 MW); e será a maior usina hidrelétrica inteiramente </a:t>
            </a:r>
            <a:r>
              <a:rPr lang="pt-BR" dirty="0" smtClean="0">
                <a:latin typeface="Times New Roman" pitchFamily="18" charset="0"/>
                <a:cs typeface="Times New Roman" pitchFamily="18" charset="0"/>
              </a:rPr>
              <a:t>brasileira.</a:t>
            </a:r>
            <a:endParaRPr lang="pt-BR" dirty="0">
              <a:latin typeface="Times New Roman" pitchFamily="18" charset="0"/>
              <a:cs typeface="Times New Roman" pitchFamily="18" charset="0"/>
            </a:endParaRPr>
          </a:p>
          <a:p>
            <a:pPr marL="0" indent="0">
              <a:buNone/>
            </a:pPr>
            <a:endParaRPr lang="pt-BR" dirty="0"/>
          </a:p>
        </p:txBody>
      </p:sp>
      <p:pic>
        <p:nvPicPr>
          <p:cNvPr id="2050" name="Picture 2" descr="H:\PSICOLOGIA II\imgs_BM\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76672"/>
            <a:ext cx="449999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9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71480"/>
            <a:ext cx="8226425" cy="1157272"/>
          </a:xfrm>
        </p:spPr>
        <p:txBody>
          <a:bodyPr/>
          <a:lstStyle/>
          <a:p>
            <a:r>
              <a:rPr lang="pt-BR" b="1" dirty="0" smtClean="0">
                <a:latin typeface="Times New Roman" pitchFamily="18" charset="0"/>
                <a:cs typeface="Times New Roman" pitchFamily="18" charset="0"/>
              </a:rPr>
              <a:t>OBJETIVO</a:t>
            </a:r>
            <a:endParaRPr lang="pt-BR" b="1"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683569" y="1916832"/>
            <a:ext cx="7992888" cy="3672408"/>
          </a:xfrm>
        </p:spPr>
        <p:txBody>
          <a:bodyPr/>
          <a:lstStyle/>
          <a:p>
            <a:pPr marL="0" indent="0" algn="just">
              <a:buNone/>
            </a:pPr>
            <a:r>
              <a:rPr lang="pt-BR" dirty="0" smtClean="0">
                <a:latin typeface="Times New Roman" pitchFamily="18" charset="0"/>
                <a:cs typeface="Times New Roman" pitchFamily="18" charset="0"/>
              </a:rPr>
              <a:t>	Tendo </a:t>
            </a:r>
            <a:r>
              <a:rPr lang="pt-BR" dirty="0">
                <a:latin typeface="Times New Roman" pitchFamily="18" charset="0"/>
                <a:cs typeface="Times New Roman" pitchFamily="18" charset="0"/>
              </a:rPr>
              <a:t>como objetivo mostrar as vantagens e desvantagens da construção de uma hidrelétrica, vendo as possibilidades de progresso da </a:t>
            </a:r>
            <a:r>
              <a:rPr lang="pt-BR" dirty="0" smtClean="0">
                <a:latin typeface="Times New Roman" pitchFamily="18" charset="0"/>
                <a:cs typeface="Times New Roman" pitchFamily="18" charset="0"/>
              </a:rPr>
              <a:t>região, </a:t>
            </a:r>
            <a:r>
              <a:rPr lang="pt-BR" dirty="0">
                <a:latin typeface="Times New Roman" pitchFamily="18" charset="0"/>
                <a:cs typeface="Times New Roman" pitchFamily="18" charset="0"/>
              </a:rPr>
              <a:t>além </a:t>
            </a:r>
            <a:r>
              <a:rPr lang="pt-BR" dirty="0" smtClean="0">
                <a:latin typeface="Times New Roman" pitchFamily="18" charset="0"/>
                <a:cs typeface="Times New Roman" pitchFamily="18" charset="0"/>
              </a:rPr>
              <a:t>de termos como principal foco as questões que afetam o </a:t>
            </a:r>
            <a:r>
              <a:rPr lang="pt-BR" dirty="0">
                <a:latin typeface="Times New Roman" pitchFamily="18" charset="0"/>
                <a:cs typeface="Times New Roman" pitchFamily="18" charset="0"/>
              </a:rPr>
              <a:t>meio </a:t>
            </a:r>
            <a:r>
              <a:rPr lang="pt-BR" dirty="0" smtClean="0">
                <a:latin typeface="Times New Roman" pitchFamily="18" charset="0"/>
                <a:cs typeface="Times New Roman" pitchFamily="18" charset="0"/>
              </a:rPr>
              <a:t>ambiente e a vida da população que residem nas proximidades da construção da usina.</a:t>
            </a:r>
            <a:endParaRPr lang="pt-B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26425" cy="1129898"/>
          </a:xfrm>
        </p:spPr>
        <p:txBody>
          <a:bodyPr/>
          <a:lstStyle/>
          <a:p>
            <a:r>
              <a:rPr lang="pt-BR" b="1" dirty="0" smtClean="0">
                <a:latin typeface="Times New Roman" pitchFamily="18" charset="0"/>
                <a:cs typeface="Times New Roman" pitchFamily="18" charset="0"/>
              </a:rPr>
              <a:t>PROJETO</a:t>
            </a:r>
            <a:endParaRPr lang="pt-BR" b="1"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57200" y="2000240"/>
            <a:ext cx="8226425" cy="4200535"/>
          </a:xfrm>
        </p:spPr>
        <p:txBody>
          <a:bodyPr/>
          <a:lstStyle/>
          <a:p>
            <a:pPr marL="0" indent="0" algn="just">
              <a:buNone/>
            </a:pPr>
            <a:r>
              <a:rPr lang="pt-BR" dirty="0" smtClean="0">
                <a:latin typeface="Times New Roman" pitchFamily="18" charset="0"/>
                <a:cs typeface="Times New Roman" pitchFamily="18" charset="0"/>
              </a:rPr>
              <a:t>	O </a:t>
            </a:r>
            <a:r>
              <a:rPr lang="pt-BR" dirty="0">
                <a:latin typeface="Times New Roman" pitchFamily="18" charset="0"/>
                <a:cs typeface="Times New Roman" pitchFamily="18" charset="0"/>
              </a:rPr>
              <a:t>projeto da hidrelétrica Belo Monte vem a ser inacreditável que serão escavados 26 quilômetros de canais em rocha, idealizados para fazer o desvio de 80% das águas do rio Xingu, variam entre 400 m e 750 m de largura e serão revestidos com uma camada de 10 cm de concreto.</a:t>
            </a:r>
            <a:r>
              <a:rPr lang="pt-BR" dirty="0"/>
              <a:t> </a:t>
            </a:r>
          </a:p>
          <a:p>
            <a:pPr marL="0" indent="0">
              <a:buNone/>
            </a:pP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988840"/>
            <a:ext cx="8226425" cy="3456384"/>
          </a:xfrm>
        </p:spPr>
        <p:txBody>
          <a:bodyPr/>
          <a:lstStyle/>
          <a:p>
            <a:pPr marL="0" indent="0" algn="just">
              <a:buNone/>
            </a:pPr>
            <a:r>
              <a:rPr lang="pt-BR" dirty="0">
                <a:latin typeface="Times New Roman" pitchFamily="18" charset="0"/>
                <a:cs typeface="Times New Roman" pitchFamily="18" charset="0"/>
              </a:rPr>
              <a:t> </a:t>
            </a:r>
            <a:r>
              <a:rPr lang="pt-BR" dirty="0" smtClean="0">
                <a:latin typeface="Times New Roman" pitchFamily="18" charset="0"/>
                <a:cs typeface="Times New Roman" pitchFamily="18" charset="0"/>
              </a:rPr>
              <a:t>	Com </a:t>
            </a:r>
            <a:r>
              <a:rPr lang="pt-BR" dirty="0">
                <a:latin typeface="Times New Roman" pitchFamily="18" charset="0"/>
                <a:cs typeface="Times New Roman" pitchFamily="18" charset="0"/>
              </a:rPr>
              <a:t>o desvio de cerca de 80% das águas do rio Xingu, através do canal artificial, na altura da barragem principal, a Volta Grande do Xingu – um grande meandro do rio e região dos pedrais - terá a vazão reduzida num trecho de 100 quilômetros.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988840"/>
            <a:ext cx="8226425" cy="4162214"/>
          </a:xfrm>
        </p:spPr>
        <p:txBody>
          <a:bodyPr/>
          <a:lstStyle/>
          <a:p>
            <a:pPr marL="0" indent="0" algn="just">
              <a:buNone/>
            </a:pPr>
            <a:r>
              <a:rPr lang="pt-BR" dirty="0" smtClean="0">
                <a:latin typeface="Times New Roman" pitchFamily="18" charset="0"/>
                <a:cs typeface="Times New Roman" pitchFamily="18" charset="0"/>
              </a:rPr>
              <a:t>	A </a:t>
            </a:r>
            <a:r>
              <a:rPr lang="pt-BR" dirty="0">
                <a:latin typeface="Times New Roman" pitchFamily="18" charset="0"/>
                <a:cs typeface="Times New Roman" pitchFamily="18" charset="0"/>
              </a:rPr>
              <a:t>hidrelétrica de Belo Monte por si só teria uma área de reservatório pequena (440 km²) e grande capacidade instalada (11.181,3 MW), mas a represa de Babaquara, que regularizaria a vazão do Rio Xingu (aumentando assim a geração de energia de Belo Monte), inundaria uma vasta área (6.140 km²).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988840"/>
            <a:ext cx="8226425" cy="3516422"/>
          </a:xfrm>
        </p:spPr>
        <p:txBody>
          <a:bodyPr/>
          <a:lstStyle/>
          <a:p>
            <a:pPr marL="0" indent="0" algn="just">
              <a:buNone/>
            </a:pPr>
            <a:r>
              <a:rPr lang="pt-BR" dirty="0" smtClean="0">
                <a:latin typeface="Times New Roman" pitchFamily="18" charset="0"/>
                <a:cs typeface="Times New Roman" pitchFamily="18" charset="0"/>
              </a:rPr>
              <a:t>	A </a:t>
            </a:r>
            <a:r>
              <a:rPr lang="pt-BR" dirty="0">
                <a:latin typeface="Times New Roman" pitchFamily="18" charset="0"/>
                <a:cs typeface="Times New Roman" pitchFamily="18" charset="0"/>
              </a:rPr>
              <a:t>hidrelétrica de Belo Monte possuirá uma capacidade para abastecer mais de 26 milhões de habitantes. A construção da hidrelétrica ocupará as regiões dos municípios paraenses de Altamira, Anapu, Brasil Novo, Senador José Porfírio e Vitório do Xingu.</a:t>
            </a:r>
          </a:p>
          <a:p>
            <a:pPr marL="0" indent="0">
              <a:buNone/>
            </a:pPr>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ODOLOGIA DO ESTUD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Calibri"/>
        <a:ea typeface=""/>
        <a:cs typeface=""/>
      </a:majorFont>
      <a:minorFont>
        <a:latin typeface="Calibri"/>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39725" marR="0" indent="-339725" algn="just" defTabSz="449263" rtl="0" eaLnBrk="1" fontAlgn="base" latinLnBrk="0" hangingPunct="1">
          <a:lnSpc>
            <a:spcPct val="90000"/>
          </a:lnSpc>
          <a:spcBef>
            <a:spcPts val="700"/>
          </a:spcBef>
          <a:spcAft>
            <a:spcPct val="0"/>
          </a:spcAft>
          <a:buClr>
            <a:srgbClr val="0000FF"/>
          </a:buClr>
          <a:buSzPct val="9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39725" marR="0" indent="-339725" algn="just" defTabSz="449263" rtl="0" eaLnBrk="1" fontAlgn="base" latinLnBrk="0" hangingPunct="1">
          <a:lnSpc>
            <a:spcPct val="90000"/>
          </a:lnSpc>
          <a:spcBef>
            <a:spcPts val="700"/>
          </a:spcBef>
          <a:spcAft>
            <a:spcPct val="0"/>
          </a:spcAft>
          <a:buClr>
            <a:srgbClr val="0000FF"/>
          </a:buClr>
          <a:buSzPct val="9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Calibri"/>
        <a:ea typeface=""/>
        <a:cs typeface=""/>
      </a:majorFont>
      <a:minorFont>
        <a:latin typeface="Calibri"/>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39725" marR="0" indent="-339725" algn="just" defTabSz="449263" rtl="0" eaLnBrk="1" fontAlgn="base" latinLnBrk="0" hangingPunct="1">
          <a:lnSpc>
            <a:spcPct val="90000"/>
          </a:lnSpc>
          <a:spcBef>
            <a:spcPts val="700"/>
          </a:spcBef>
          <a:spcAft>
            <a:spcPct val="0"/>
          </a:spcAft>
          <a:buClr>
            <a:srgbClr val="0000FF"/>
          </a:buClr>
          <a:buSzPct val="9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39725" marR="0" indent="-339725" algn="just" defTabSz="449263" rtl="0" eaLnBrk="1" fontAlgn="base" latinLnBrk="0" hangingPunct="1">
          <a:lnSpc>
            <a:spcPct val="90000"/>
          </a:lnSpc>
          <a:spcBef>
            <a:spcPts val="700"/>
          </a:spcBef>
          <a:spcAft>
            <a:spcPct val="0"/>
          </a:spcAft>
          <a:buClr>
            <a:srgbClr val="0000FF"/>
          </a:buClr>
          <a:buSzPct val="90000"/>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METODOLOGIA DO ESTUDO</Template>
  <TotalTime>490</TotalTime>
  <Words>61</Words>
  <Application>Microsoft Office PowerPoint</Application>
  <PresentationFormat>Apresentação na tela (4:3)</PresentationFormat>
  <Paragraphs>37</Paragraphs>
  <Slides>16</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16</vt:i4>
      </vt:variant>
    </vt:vector>
  </HeadingPairs>
  <TitlesOfParts>
    <vt:vector size="21" baseType="lpstr">
      <vt:lpstr>Calibri</vt:lpstr>
      <vt:lpstr>Segoe UI</vt:lpstr>
      <vt:lpstr>Times New Roman</vt:lpstr>
      <vt:lpstr>METODOLOGIA DO ESTUDO</vt:lpstr>
      <vt:lpstr>1_Design padrão</vt:lpstr>
      <vt:lpstr>Universidade do Estado do Amazonas Centro de Estudos Superiores de Tabatinga-CSTB Curso de Licenciatura em Geografia</vt:lpstr>
      <vt:lpstr>Apresentação do PowerPoint</vt:lpstr>
      <vt:lpstr>Apresentação do PowerPoint</vt:lpstr>
      <vt:lpstr>Apresentação do PowerPoint</vt:lpstr>
      <vt:lpstr>OBJETIVO</vt:lpstr>
      <vt:lpstr>PROJETO</vt:lpstr>
      <vt:lpstr>Apresentação do PowerPoint</vt:lpstr>
      <vt:lpstr>Apresentação do PowerPoint</vt:lpstr>
      <vt:lpstr>Apresentação do PowerPoint</vt:lpstr>
      <vt:lpstr>Apresentação do PowerPoint</vt:lpstr>
      <vt:lpstr>INÍCIO DA OBRA</vt:lpstr>
      <vt:lpstr>Apresentação do PowerPoint</vt:lpstr>
      <vt:lpstr>Apresentação do PowerPoint</vt:lpstr>
      <vt:lpstr>AUTOR</vt:lpstr>
      <vt:lpstr>CONSIDERACÕES FINAIS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Trabalho de Citologia</dc:title>
  <dc:creator>Sirleide</dc:creator>
  <cp:lastModifiedBy>Luiz Felipe Lacerda</cp:lastModifiedBy>
  <cp:revision>57</cp:revision>
  <dcterms:created xsi:type="dcterms:W3CDTF">2013-09-05T18:13:18Z</dcterms:created>
  <dcterms:modified xsi:type="dcterms:W3CDTF">2017-05-09T17:34:36Z</dcterms:modified>
</cp:coreProperties>
</file>