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8" r:id="rId2"/>
    <p:sldId id="257" r:id="rId3"/>
    <p:sldId id="261" r:id="rId4"/>
    <p:sldId id="263" r:id="rId5"/>
    <p:sldId id="262" r:id="rId6"/>
    <p:sldId id="279" r:id="rId7"/>
    <p:sldId id="280" r:id="rId8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A0000"/>
    <a:srgbClr val="AF6666"/>
    <a:srgbClr val="3D8C41"/>
    <a:srgbClr val="32A1A6"/>
    <a:srgbClr val="EBEBDD"/>
    <a:srgbClr val="4D4D4D"/>
    <a:srgbClr val="006F83"/>
    <a:srgbClr val="DED8A4"/>
    <a:srgbClr val="969959"/>
    <a:srgbClr val="98D0D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6408" autoAdjust="0"/>
  </p:normalViewPr>
  <p:slideViewPr>
    <p:cSldViewPr snapToGrid="0" showGuides="1">
      <p:cViewPr varScale="1">
        <p:scale>
          <a:sx n="116" d="100"/>
          <a:sy n="116" d="100"/>
        </p:scale>
        <p:origin x="-306" y="-114"/>
      </p:cViewPr>
      <p:guideLst>
        <p:guide orient="horz" pos="2160"/>
        <p:guide pos="3840"/>
        <p:guide pos="801"/>
      </p:guideLst>
    </p:cSldViewPr>
  </p:slideViewPr>
  <p:outlineViewPr>
    <p:cViewPr>
      <p:scale>
        <a:sx n="33" d="100"/>
        <a:sy n="33" d="100"/>
      </p:scale>
      <p:origin x="0" y="-105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7580D6-26CE-4279-BE21-D303D9ADA10F}" type="datetime1">
              <a:rPr lang="pt-BR" smtClean="0"/>
              <a:pPr rtl="0"/>
              <a:t>27/01/2020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3EE74F-E86B-4506-9DE4-E1532F489F4C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4FB9C-7CEC-4B8F-B666-9471E0EEC1CD}" type="datetime1">
              <a:rPr lang="pt-BR" smtClean="0"/>
              <a:pPr/>
              <a:t>27/01/2020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5F4110D-4E99-49C1-BF09-9D9E5818BB6B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pPr rtl="0"/>
              <a:t>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35040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pPr rtl="0"/>
              <a:t>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267520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pPr rtl="0"/>
              <a:t>3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0854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pPr rtl="0"/>
              <a:t>4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93400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pPr rtl="0"/>
              <a:t>5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65106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pPr rtl="0"/>
              <a:t>6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10144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pPr rtl="0"/>
              <a:t>7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9547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1" name="Espaço Reservado para Texto 9">
            <a:extLst>
              <a:ext uri="{FF2B5EF4-FFF2-40B4-BE49-F238E27FC236}">
                <a16:creationId xmlns="" xmlns:a16="http://schemas.microsoft.com/office/drawing/2014/main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3464" y="5296342"/>
            <a:ext cx="4005072" cy="1561657"/>
          </a:xfrm>
          <a:solidFill>
            <a:schemeClr val="tx1"/>
          </a:solidFill>
        </p:spPr>
        <p:txBody>
          <a:bodyPr tIns="90000" bIns="90000" rtlCol="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Editar Mestre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="" xmlns:a16="http://schemas.microsoft.com/office/drawing/2014/main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953857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=""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389120" y="191645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=""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568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Núme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=""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R$ 12.345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=""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="" xmlns:a16="http://schemas.microsoft.com/office/drawing/2014/main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R$ 6.789</a:t>
            </a:r>
          </a:p>
        </p:txBody>
      </p:sp>
      <p:sp>
        <p:nvSpPr>
          <p:cNvPr id="15" name="Retângulo 13" descr="Forma de retângulo">
            <a:extLst>
              <a:ext uri="{FF2B5EF4-FFF2-40B4-BE49-F238E27FC236}">
                <a16:creationId xmlns="" xmlns:a16="http://schemas.microsoft.com/office/drawing/2014/main" id="{7A6E2CC8-AD16-49DE-83C6-DA0AA5063E1D}"/>
              </a:ext>
            </a:extLst>
          </p:cNvPr>
          <p:cNvSpPr/>
          <p:nvPr userDrawn="1"/>
        </p:nvSpPr>
        <p:spPr>
          <a:xfrm>
            <a:off x="-2" y="3341010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6244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Estatís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=""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R$ 25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=""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="" xmlns:a16="http://schemas.microsoft.com/office/drawing/2014/main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R$ 50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="" xmlns:a16="http://schemas.microsoft.com/office/drawing/2014/main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="" xmlns:a16="http://schemas.microsoft.com/office/drawing/2014/main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R$ 100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1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=""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2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="" xmlns:a16="http://schemas.microsoft.com/office/drawing/2014/main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3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21" name="Retângulo 31" descr="Forma de retângulo">
            <a:extLst>
              <a:ext uri="{FF2B5EF4-FFF2-40B4-BE49-F238E27FC236}">
                <a16:creationId xmlns="" xmlns:a16="http://schemas.microsoft.com/office/drawing/2014/main" id="{98B8BA77-4925-481F-93A8-D07826A9C50C}"/>
              </a:ext>
            </a:extLst>
          </p:cNvPr>
          <p:cNvSpPr/>
          <p:nvPr userDrawn="1"/>
        </p:nvSpPr>
        <p:spPr>
          <a:xfrm>
            <a:off x="-1" y="4252116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522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688336"/>
            <a:ext cx="5256213" cy="4169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=""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2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=""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="" xmlns:a16="http://schemas.microsoft.com/office/drawing/2014/main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32" name="Espaço Reservado para Texto 2">
            <a:extLst>
              <a:ext uri="{FF2B5EF4-FFF2-40B4-BE49-F238E27FC236}">
                <a16:creationId xmlns="" xmlns:a16="http://schemas.microsoft.com/office/drawing/2014/main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7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3686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0" y="1581912"/>
            <a:ext cx="12192000" cy="52760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cxnSp>
        <p:nvCxnSpPr>
          <p:cNvPr id="7" name="Conector de Seta em Linha Reta 6">
            <a:extLst>
              <a:ext uri="{FF2B5EF4-FFF2-40B4-BE49-F238E27FC236}">
                <a16:creationId xmlns="" xmlns:a16="http://schemas.microsoft.com/office/drawing/2014/main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em Linha Reta 16">
            <a:extLst>
              <a:ext uri="{FF2B5EF4-FFF2-40B4-BE49-F238E27FC236}">
                <a16:creationId xmlns="" xmlns:a16="http://schemas.microsoft.com/office/drawing/2014/main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2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0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1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1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3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3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4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4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5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5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6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6" name="Espaço Reservado para Texto 7">
            <a:extLst>
              <a:ext uri="{FF2B5EF4-FFF2-40B4-BE49-F238E27FC236}">
                <a16:creationId xmlns="" xmlns:a16="http://schemas.microsoft.com/office/drawing/2014/main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caro</a:t>
            </a:r>
          </a:p>
        </p:txBody>
      </p:sp>
      <p:sp>
        <p:nvSpPr>
          <p:cNvPr id="31" name="Espaço Reservado para Texto 7">
            <a:extLst>
              <a:ext uri="{FF2B5EF4-FFF2-40B4-BE49-F238E27FC236}">
                <a16:creationId xmlns="" xmlns:a16="http://schemas.microsoft.com/office/drawing/2014/main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caro</a:t>
            </a:r>
          </a:p>
        </p:txBody>
      </p:sp>
      <p:sp>
        <p:nvSpPr>
          <p:cNvPr id="33" name="Espaço Reservado para Texto 7">
            <a:extLst>
              <a:ext uri="{FF2B5EF4-FFF2-40B4-BE49-F238E27FC236}">
                <a16:creationId xmlns="" xmlns:a16="http://schemas.microsoft.com/office/drawing/2014/main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conveniente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="" xmlns:a16="http://schemas.microsoft.com/office/drawing/2014/main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conveniente</a:t>
            </a:r>
          </a:p>
        </p:txBody>
      </p:sp>
      <p:sp>
        <p:nvSpPr>
          <p:cNvPr id="35" name="Espaço Reservado para Imagem 13">
            <a:extLst>
              <a:ext uri="{FF2B5EF4-FFF2-40B4-BE49-F238E27FC236}">
                <a16:creationId xmlns="" xmlns:a16="http://schemas.microsoft.com/office/drawing/2014/main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4786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Três Et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3703320"/>
            <a:ext cx="3528000" cy="31546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=""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=""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2739982"/>
            <a:ext cx="3432374" cy="8454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E250C9FB-EE54-4D19-932C-4EF9C7CC93B4}"/>
              </a:ext>
            </a:extLst>
          </p:cNvPr>
          <p:cNvSpPr/>
          <p:nvPr userDrawn="1"/>
        </p:nvSpPr>
        <p:spPr>
          <a:xfrm>
            <a:off x="4368003" y="2944943"/>
            <a:ext cx="3510000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5F78EA48-44FB-466C-808A-654F878A2BE5}"/>
              </a:ext>
            </a:extLst>
          </p:cNvPr>
          <p:cNvSpPr/>
          <p:nvPr userDrawn="1"/>
        </p:nvSpPr>
        <p:spPr>
          <a:xfrm>
            <a:off x="7859550" y="914400"/>
            <a:ext cx="3492000" cy="4197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Espaço Reservado para Texto 2">
            <a:extLst>
              <a:ext uri="{FF2B5EF4-FFF2-40B4-BE49-F238E27FC236}">
                <a16:creationId xmlns="" xmlns:a16="http://schemas.microsoft.com/office/drawing/2014/main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="" xmlns:a16="http://schemas.microsoft.com/office/drawing/2014/main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="" xmlns:a16="http://schemas.microsoft.com/office/drawing/2014/main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="" xmlns:a16="http://schemas.microsoft.com/office/drawing/2014/main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7" name="Retângulo 30" descr="Forma de retângulo">
            <a:extLst>
              <a:ext uri="{FF2B5EF4-FFF2-40B4-BE49-F238E27FC236}">
                <a16:creationId xmlns="" xmlns:a16="http://schemas.microsoft.com/office/drawing/2014/main" id="{3FD4F881-8EF1-46B0-A01F-F145F6EA85C6}"/>
              </a:ext>
            </a:extLst>
          </p:cNvPr>
          <p:cNvSpPr/>
          <p:nvPr userDrawn="1"/>
        </p:nvSpPr>
        <p:spPr>
          <a:xfrm>
            <a:off x="0" y="2395688"/>
            <a:ext cx="727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6671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="" xmlns:a16="http://schemas.microsoft.com/office/drawing/2014/main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="" xmlns:a16="http://schemas.microsoft.com/office/drawing/2014/main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22" name="Espaço Reservado para Conteúdo 12">
            <a:extLst>
              <a:ext uri="{FF2B5EF4-FFF2-40B4-BE49-F238E27FC236}">
                <a16:creationId xmlns="" xmlns:a16="http://schemas.microsoft.com/office/drawing/2014/main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14" name="Retângulo 17" descr="Forma de retângulo">
            <a:extLst>
              <a:ext uri="{FF2B5EF4-FFF2-40B4-BE49-F238E27FC236}">
                <a16:creationId xmlns="" xmlns:a16="http://schemas.microsoft.com/office/drawing/2014/main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27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156573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2" name="Espaço Reservado para Texto 2">
            <a:extLst>
              <a:ext uri="{FF2B5EF4-FFF2-40B4-BE49-F238E27FC236}">
                <a16:creationId xmlns="" xmlns:a16="http://schemas.microsoft.com/office/drawing/2014/main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27" name="Espaço Reservado para Texto 11">
            <a:extLst>
              <a:ext uri="{FF2B5EF4-FFF2-40B4-BE49-F238E27FC236}">
                <a16:creationId xmlns="" xmlns:a16="http://schemas.microsoft.com/office/drawing/2014/main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8" name="Espaço Reservado para Texto 7">
            <a:extLst>
              <a:ext uri="{FF2B5EF4-FFF2-40B4-BE49-F238E27FC236}">
                <a16:creationId xmlns="" xmlns:a16="http://schemas.microsoft.com/office/drawing/2014/main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2" name="Espaço Reservado para Texto 2">
            <a:extLst>
              <a:ext uri="{FF2B5EF4-FFF2-40B4-BE49-F238E27FC236}">
                <a16:creationId xmlns="" xmlns:a16="http://schemas.microsoft.com/office/drawing/2014/main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36" name="Espaço Reservado para Texto 11">
            <a:extLst>
              <a:ext uri="{FF2B5EF4-FFF2-40B4-BE49-F238E27FC236}">
                <a16:creationId xmlns="" xmlns:a16="http://schemas.microsoft.com/office/drawing/2014/main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="" xmlns:a16="http://schemas.microsoft.com/office/drawing/2014/main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38" name="Espaço Reservado para Texto 2">
            <a:extLst>
              <a:ext uri="{FF2B5EF4-FFF2-40B4-BE49-F238E27FC236}">
                <a16:creationId xmlns="" xmlns:a16="http://schemas.microsoft.com/office/drawing/2014/main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="" xmlns:a16="http://schemas.microsoft.com/office/drawing/2014/main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0" name="Espaço Reservado para Texto 11">
            <a:extLst>
              <a:ext uri="{FF2B5EF4-FFF2-40B4-BE49-F238E27FC236}">
                <a16:creationId xmlns="" xmlns:a16="http://schemas.microsoft.com/office/drawing/2014/main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41" name="Espaço Reservado para Texto 7">
            <a:extLst>
              <a:ext uri="{FF2B5EF4-FFF2-40B4-BE49-F238E27FC236}">
                <a16:creationId xmlns="" xmlns:a16="http://schemas.microsoft.com/office/drawing/2014/main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="" xmlns:a16="http://schemas.microsoft.com/office/drawing/2014/main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="" xmlns:a16="http://schemas.microsoft.com/office/drawing/2014/main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4" name="Espaço Reservado para Texto 11">
            <a:extLst>
              <a:ext uri="{FF2B5EF4-FFF2-40B4-BE49-F238E27FC236}">
                <a16:creationId xmlns="" xmlns:a16="http://schemas.microsoft.com/office/drawing/2014/main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45" name="Espaço Reservado para Texto 7">
            <a:extLst>
              <a:ext uri="{FF2B5EF4-FFF2-40B4-BE49-F238E27FC236}">
                <a16:creationId xmlns="" xmlns:a16="http://schemas.microsoft.com/office/drawing/2014/main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6" name="Espaço Reservado para Texto 2">
            <a:extLst>
              <a:ext uri="{FF2B5EF4-FFF2-40B4-BE49-F238E27FC236}">
                <a16:creationId xmlns="" xmlns:a16="http://schemas.microsoft.com/office/drawing/2014/main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7" name="Espaço Reservado para Texto 2">
            <a:extLst>
              <a:ext uri="{FF2B5EF4-FFF2-40B4-BE49-F238E27FC236}">
                <a16:creationId xmlns="" xmlns:a16="http://schemas.microsoft.com/office/drawing/2014/main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8" name="Espaço Reservado para Texto 11">
            <a:extLst>
              <a:ext uri="{FF2B5EF4-FFF2-40B4-BE49-F238E27FC236}">
                <a16:creationId xmlns="" xmlns:a16="http://schemas.microsoft.com/office/drawing/2014/main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49" name="Espaço Reservado para Texto 7">
            <a:extLst>
              <a:ext uri="{FF2B5EF4-FFF2-40B4-BE49-F238E27FC236}">
                <a16:creationId xmlns="" xmlns:a16="http://schemas.microsoft.com/office/drawing/2014/main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50" name="Espaço Reservado para Texto 2">
            <a:extLst>
              <a:ext uri="{FF2B5EF4-FFF2-40B4-BE49-F238E27FC236}">
                <a16:creationId xmlns="" xmlns:a16="http://schemas.microsoft.com/office/drawing/2014/main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1" name="Retângulo 50">
            <a:extLst>
              <a:ext uri="{FF2B5EF4-FFF2-40B4-BE49-F238E27FC236}">
                <a16:creationId xmlns="" xmlns:a16="http://schemas.microsoft.com/office/drawing/2014/main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2" name="Retângulo 51">
            <a:extLst>
              <a:ext uri="{FF2B5EF4-FFF2-40B4-BE49-F238E27FC236}">
                <a16:creationId xmlns="" xmlns:a16="http://schemas.microsoft.com/office/drawing/2014/main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3" name="Retângulo 52">
            <a:extLst>
              <a:ext uri="{FF2B5EF4-FFF2-40B4-BE49-F238E27FC236}">
                <a16:creationId xmlns="" xmlns:a16="http://schemas.microsoft.com/office/drawing/2014/main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4" name="Retângulo 53">
            <a:extLst>
              <a:ext uri="{FF2B5EF4-FFF2-40B4-BE49-F238E27FC236}">
                <a16:creationId xmlns="" xmlns:a16="http://schemas.microsoft.com/office/drawing/2014/main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=""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35" name="Retângulo 27" descr="Forma de retângulo">
            <a:extLst>
              <a:ext uri="{FF2B5EF4-FFF2-40B4-BE49-F238E27FC236}">
                <a16:creationId xmlns="" xmlns:a16="http://schemas.microsoft.com/office/drawing/2014/main" id="{DE069B8B-CA4A-46A5-901F-F2C7F60C0C24}"/>
              </a:ext>
            </a:extLst>
          </p:cNvPr>
          <p:cNvSpPr/>
          <p:nvPr userDrawn="1"/>
        </p:nvSpPr>
        <p:spPr>
          <a:xfrm>
            <a:off x="-2" y="1525500"/>
            <a:ext cx="81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105922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abela 6">
            <a:extLst>
              <a:ext uri="{FF2B5EF4-FFF2-40B4-BE49-F238E27FC236}">
                <a16:creationId xmlns="" xmlns:a16="http://schemas.microsoft.com/office/drawing/2014/main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tabela</a:t>
            </a:r>
            <a:endParaRPr lang="pt-BR" noProof="0" dirty="0"/>
          </a:p>
        </p:txBody>
      </p:sp>
      <p:sp>
        <p:nvSpPr>
          <p:cNvPr id="10" name="Retângulo 8" descr="Forma de retângulo">
            <a:extLst>
              <a:ext uri="{FF2B5EF4-FFF2-40B4-BE49-F238E27FC236}">
                <a16:creationId xmlns="" xmlns:a16="http://schemas.microsoft.com/office/drawing/2014/main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25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8178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="" xmlns:a16="http://schemas.microsoft.com/office/drawing/2014/main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="" xmlns:a16="http://schemas.microsoft.com/office/drawing/2014/main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Espaço Reservado para Texto 17">
            <a:extLst>
              <a:ext uri="{FF2B5EF4-FFF2-40B4-BE49-F238E27FC236}">
                <a16:creationId xmlns="" xmlns:a16="http://schemas.microsoft.com/office/drawing/2014/main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19" name="Espaço Reservado para Texto 17">
            <a:extLst>
              <a:ext uri="{FF2B5EF4-FFF2-40B4-BE49-F238E27FC236}">
                <a16:creationId xmlns="" xmlns:a16="http://schemas.microsoft.com/office/drawing/2014/main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0" name="Espaço Reservado para Texto 17">
            <a:extLst>
              <a:ext uri="{FF2B5EF4-FFF2-40B4-BE49-F238E27FC236}">
                <a16:creationId xmlns="" xmlns:a16="http://schemas.microsoft.com/office/drawing/2014/main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4" name="Espaço Reservado para Texto 17">
            <a:extLst>
              <a:ext uri="{FF2B5EF4-FFF2-40B4-BE49-F238E27FC236}">
                <a16:creationId xmlns="" xmlns:a16="http://schemas.microsoft.com/office/drawing/2014/main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5" name="Espaço Reservado para Texto 17">
            <a:extLst>
              <a:ext uri="{FF2B5EF4-FFF2-40B4-BE49-F238E27FC236}">
                <a16:creationId xmlns="" xmlns:a16="http://schemas.microsoft.com/office/drawing/2014/main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6" name="Espaço Reservado para Texto 17">
            <a:extLst>
              <a:ext uri="{FF2B5EF4-FFF2-40B4-BE49-F238E27FC236}">
                <a16:creationId xmlns=""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7" name="Espaço Reservado para Texto 17">
            <a:extLst>
              <a:ext uri="{FF2B5EF4-FFF2-40B4-BE49-F238E27FC236}">
                <a16:creationId xmlns="" xmlns:a16="http://schemas.microsoft.com/office/drawing/2014/main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8" name="Espaço Reservado para Texto 17">
            <a:extLst>
              <a:ext uri="{FF2B5EF4-FFF2-40B4-BE49-F238E27FC236}">
                <a16:creationId xmlns="" xmlns:a16="http://schemas.microsoft.com/office/drawing/2014/main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=""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30" name="Retângulo 13" descr="Forma de retângulo">
            <a:extLst>
              <a:ext uri="{FF2B5EF4-FFF2-40B4-BE49-F238E27FC236}">
                <a16:creationId xmlns="" xmlns:a16="http://schemas.microsoft.com/office/drawing/2014/main" id="{4FBD15D4-B1D1-4D03-9259-CE4D7AA955DF}"/>
              </a:ext>
            </a:extLst>
          </p:cNvPr>
          <p:cNvSpPr/>
          <p:nvPr userDrawn="1"/>
        </p:nvSpPr>
        <p:spPr>
          <a:xfrm>
            <a:off x="-1" y="4461207"/>
            <a:ext cx="26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9895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=""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="" xmlns:a16="http://schemas.microsoft.com/office/drawing/2014/main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Retângulo 55">
            <a:extLst>
              <a:ext uri="{FF2B5EF4-FFF2-40B4-BE49-F238E27FC236}">
                <a16:creationId xmlns="" xmlns:a16="http://schemas.microsoft.com/office/drawing/2014/main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="" xmlns:a16="http://schemas.microsoft.com/office/drawing/2014/main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="" xmlns:a16="http://schemas.microsoft.com/office/drawing/2014/main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="" xmlns:a16="http://schemas.microsoft.com/office/drawing/2014/main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2" name="Retângulo 61">
            <a:extLst>
              <a:ext uri="{FF2B5EF4-FFF2-40B4-BE49-F238E27FC236}">
                <a16:creationId xmlns="" xmlns:a16="http://schemas.microsoft.com/office/drawing/2014/main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="" xmlns:a16="http://schemas.microsoft.com/office/drawing/2014/main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="" xmlns:a16="http://schemas.microsoft.com/office/drawing/2014/main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Imagem 7">
            <a:extLst>
              <a:ext uri="{FF2B5EF4-FFF2-40B4-BE49-F238E27FC236}">
                <a16:creationId xmlns="" xmlns:a16="http://schemas.microsoft.com/office/drawing/2014/main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6" name="Retângulo 65">
            <a:extLst>
              <a:ext uri="{FF2B5EF4-FFF2-40B4-BE49-F238E27FC236}">
                <a16:creationId xmlns="" xmlns:a16="http://schemas.microsoft.com/office/drawing/2014/main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7">
            <a:extLst>
              <a:ext uri="{FF2B5EF4-FFF2-40B4-BE49-F238E27FC236}">
                <a16:creationId xmlns="" xmlns:a16="http://schemas.microsoft.com/office/drawing/2014/main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8" name="Espaço Reservado para Texto 17">
            <a:extLst>
              <a:ext uri="{FF2B5EF4-FFF2-40B4-BE49-F238E27FC236}">
                <a16:creationId xmlns="" xmlns:a16="http://schemas.microsoft.com/office/drawing/2014/main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9" name="Espaço Reservado para Imagem 7">
            <a:extLst>
              <a:ext uri="{FF2B5EF4-FFF2-40B4-BE49-F238E27FC236}">
                <a16:creationId xmlns="" xmlns:a16="http://schemas.microsoft.com/office/drawing/2014/main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0" name="Retângulo 69">
            <a:extLst>
              <a:ext uri="{FF2B5EF4-FFF2-40B4-BE49-F238E27FC236}">
                <a16:creationId xmlns="" xmlns:a16="http://schemas.microsoft.com/office/drawing/2014/main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1" name="Espaço Reservado para Texto 17">
            <a:extLst>
              <a:ext uri="{FF2B5EF4-FFF2-40B4-BE49-F238E27FC236}">
                <a16:creationId xmlns="" xmlns:a16="http://schemas.microsoft.com/office/drawing/2014/main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4</a:t>
            </a:r>
          </a:p>
        </p:txBody>
      </p:sp>
      <p:sp>
        <p:nvSpPr>
          <p:cNvPr id="72" name="Espaço Reservado para Texto 17">
            <a:extLst>
              <a:ext uri="{FF2B5EF4-FFF2-40B4-BE49-F238E27FC236}">
                <a16:creationId xmlns="" xmlns:a16="http://schemas.microsoft.com/office/drawing/2014/main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3" name="Espaço Reservado para Imagem 7">
            <a:extLst>
              <a:ext uri="{FF2B5EF4-FFF2-40B4-BE49-F238E27FC236}">
                <a16:creationId xmlns="" xmlns:a16="http://schemas.microsoft.com/office/drawing/2014/main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4" name="Retângulo 73">
            <a:extLst>
              <a:ext uri="{FF2B5EF4-FFF2-40B4-BE49-F238E27FC236}">
                <a16:creationId xmlns="" xmlns:a16="http://schemas.microsoft.com/office/drawing/2014/main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5" name="Espaço Reservado para Texto 17">
            <a:extLst>
              <a:ext uri="{FF2B5EF4-FFF2-40B4-BE49-F238E27FC236}">
                <a16:creationId xmlns="" xmlns:a16="http://schemas.microsoft.com/office/drawing/2014/main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6</a:t>
            </a:r>
          </a:p>
        </p:txBody>
      </p:sp>
      <p:sp>
        <p:nvSpPr>
          <p:cNvPr id="76" name="Espaço Reservado para Texto 17">
            <a:extLst>
              <a:ext uri="{FF2B5EF4-FFF2-40B4-BE49-F238E27FC236}">
                <a16:creationId xmlns="" xmlns:a16="http://schemas.microsoft.com/office/drawing/2014/main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7" name="Espaço Reservado para Imagem 7">
            <a:extLst>
              <a:ext uri="{FF2B5EF4-FFF2-40B4-BE49-F238E27FC236}">
                <a16:creationId xmlns="" xmlns:a16="http://schemas.microsoft.com/office/drawing/2014/main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9" name="Espaço Reservado para Texto 17">
            <a:extLst>
              <a:ext uri="{FF2B5EF4-FFF2-40B4-BE49-F238E27FC236}">
                <a16:creationId xmlns="" xmlns:a16="http://schemas.microsoft.com/office/drawing/2014/main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5</a:t>
            </a:r>
          </a:p>
        </p:txBody>
      </p:sp>
      <p:sp>
        <p:nvSpPr>
          <p:cNvPr id="80" name="Espaço Reservado para Texto 17">
            <a:extLst>
              <a:ext uri="{FF2B5EF4-FFF2-40B4-BE49-F238E27FC236}">
                <a16:creationId xmlns="" xmlns:a16="http://schemas.microsoft.com/office/drawing/2014/main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33" name="Retângulo 63" descr="Forma de retângulo">
            <a:extLst>
              <a:ext uri="{FF2B5EF4-FFF2-40B4-BE49-F238E27FC236}">
                <a16:creationId xmlns="" xmlns:a16="http://schemas.microsoft.com/office/drawing/2014/main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7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5180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3" name="Espaço Reservado para Texto 10">
            <a:extLst>
              <a:ext uri="{FF2B5EF4-FFF2-40B4-BE49-F238E27FC236}">
                <a16:creationId xmlns="" xmlns:a16="http://schemas.microsoft.com/office/drawing/2014/main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solidFill>
            <a:schemeClr val="tx1"/>
          </a:solidFill>
        </p:spPr>
        <p:txBody>
          <a:bodyPr lIns="432000" tIns="144000" rIns="144000" bIns="144000" rtlCol="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="" xmlns:a16="http://schemas.microsoft.com/office/drawing/2014/main" id="{ABA6C74E-3778-471F-9477-D823F7D6A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=""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=""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8808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Gráfico de Pizz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=""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="" xmlns:a16="http://schemas.microsoft.com/office/drawing/2014/main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gráfico</a:t>
            </a:r>
            <a:endParaRPr lang="pt-BR" noProof="0" dirty="0"/>
          </a:p>
        </p:txBody>
      </p:sp>
      <p:sp>
        <p:nvSpPr>
          <p:cNvPr id="27" name="Espaço Reservado para Texto 2">
            <a:extLst>
              <a:ext uri="{FF2B5EF4-FFF2-40B4-BE49-F238E27FC236}">
                <a16:creationId xmlns="" xmlns:a16="http://schemas.microsoft.com/office/drawing/2014/main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="" xmlns:a16="http://schemas.microsoft.com/office/drawing/2014/main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3" name="Espaço Reservado para Texto 2">
            <a:extLst>
              <a:ext uri="{FF2B5EF4-FFF2-40B4-BE49-F238E27FC236}">
                <a16:creationId xmlns="" xmlns:a16="http://schemas.microsoft.com/office/drawing/2014/main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4" name="Espaço Reservado para Texto 2">
            <a:extLst>
              <a:ext uri="{FF2B5EF4-FFF2-40B4-BE49-F238E27FC236}">
                <a16:creationId xmlns="" xmlns:a16="http://schemas.microsoft.com/office/drawing/2014/main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6" name="Espaço Reservado para Texto 2">
            <a:extLst>
              <a:ext uri="{FF2B5EF4-FFF2-40B4-BE49-F238E27FC236}">
                <a16:creationId xmlns="" xmlns:a16="http://schemas.microsoft.com/office/drawing/2014/main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7" name="Espaço Reservado para Texto 2">
            <a:extLst>
              <a:ext uri="{FF2B5EF4-FFF2-40B4-BE49-F238E27FC236}">
                <a16:creationId xmlns="" xmlns:a16="http://schemas.microsoft.com/office/drawing/2014/main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="" xmlns:a16="http://schemas.microsoft.com/office/drawing/2014/main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0" name="Espaço Reservado para Texto 2">
            <a:extLst>
              <a:ext uri="{FF2B5EF4-FFF2-40B4-BE49-F238E27FC236}">
                <a16:creationId xmlns="" xmlns:a16="http://schemas.microsoft.com/office/drawing/2014/main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="" xmlns:a16="http://schemas.microsoft.com/office/drawing/2014/main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="" xmlns:a16="http://schemas.microsoft.com/office/drawing/2014/main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28" name="Retângulo 25" descr="Forma de retângulo">
            <a:extLst>
              <a:ext uri="{FF2B5EF4-FFF2-40B4-BE49-F238E27FC236}">
                <a16:creationId xmlns="" xmlns:a16="http://schemas.microsoft.com/office/drawing/2014/main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484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76600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rtlCol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=""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=""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9" descr="Forma de retângulo">
            <a:extLst>
              <a:ext uri="{FF2B5EF4-FFF2-40B4-BE49-F238E27FC236}">
                <a16:creationId xmlns="" xmlns:a16="http://schemas.microsoft.com/office/drawing/2014/main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28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58596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9E029D3-A2D2-4959-AD45-2926DF4C67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9A919AF-E573-4B3C-8E98-F501EABA1B1B}"/>
              </a:ext>
            </a:extLst>
          </p:cNvPr>
          <p:cNvSpPr/>
          <p:nvPr userDrawn="1"/>
        </p:nvSpPr>
        <p:spPr>
          <a:xfrm>
            <a:off x="4108011" y="765175"/>
            <a:ext cx="3990525" cy="1756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Retângulo 18" descr="Forma de retângulo">
            <a:extLst>
              <a:ext uri="{FF2B5EF4-FFF2-40B4-BE49-F238E27FC236}">
                <a16:creationId xmlns="" xmlns:a16="http://schemas.microsoft.com/office/drawing/2014/main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521329"/>
            <a:ext cx="4005072" cy="2740961"/>
          </a:xfrm>
          <a:solidFill>
            <a:schemeClr val="tx1"/>
          </a:solidFill>
        </p:spPr>
        <p:txBody>
          <a:bodyPr tIns="72000" rIns="72000" bIns="792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MUITO</a:t>
            </a:r>
            <a:br>
              <a:rPr lang="pt-BR" noProof="0" dirty="0"/>
            </a:br>
            <a:r>
              <a:rPr lang="pt-BR" noProof="0" dirty="0"/>
              <a:t>OBRIGADO!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="" xmlns:a16="http://schemas.microsoft.com/office/drawing/2014/main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1338610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 rtlCol="0"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August </a:t>
            </a:r>
            <a:r>
              <a:rPr lang="pt-BR" noProof="0" dirty="0" err="1"/>
              <a:t>Bergqvist</a:t>
            </a:r>
            <a:endParaRPr lang="pt-BR" noProof="0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="" xmlns:a16="http://schemas.microsoft.com/office/drawing/2014/main" id="{67AD3B8E-A11F-4EAE-94E5-5A918EEFB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557" y="5378325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Telefone:</a:t>
            </a:r>
          </a:p>
        </p:txBody>
      </p:sp>
      <p:sp>
        <p:nvSpPr>
          <p:cNvPr id="15" name="Espaço Reservado para Texto 16">
            <a:extLst>
              <a:ext uri="{FF2B5EF4-FFF2-40B4-BE49-F238E27FC236}">
                <a16:creationId xmlns="" xmlns:a16="http://schemas.microsoft.com/office/drawing/2014/main" id="{4C7CDA87-1949-494C-94DB-E500247384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8557" y="5658102"/>
            <a:ext cx="2858011" cy="28010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678-555-0177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="" xmlns:a16="http://schemas.microsoft.com/office/drawing/2014/main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 err="1"/>
              <a:t>Email</a:t>
            </a:r>
            <a:r>
              <a:rPr lang="pt-BR" noProof="0" dirty="0"/>
              <a:t>: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="" xmlns:a16="http://schemas.microsoft.com/office/drawing/2014/main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bergqvist@vanarsdelltd.com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="" xmlns:a16="http://schemas.microsoft.com/office/drawing/2014/main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Site:</a:t>
            </a:r>
          </a:p>
        </p:txBody>
      </p:sp>
      <p:sp>
        <p:nvSpPr>
          <p:cNvPr id="19" name="Espaço Reservado para Texto 16">
            <a:extLst>
              <a:ext uri="{FF2B5EF4-FFF2-40B4-BE49-F238E27FC236}">
                <a16:creationId xmlns="" xmlns:a16="http://schemas.microsoft.com/office/drawing/2014/main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www.vanasdelltd.com</a:t>
            </a:r>
          </a:p>
        </p:txBody>
      </p:sp>
      <p:sp>
        <p:nvSpPr>
          <p:cNvPr id="21" name="Retângulo 12" descr="Forma de retângulo">
            <a:extLst>
              <a:ext uri="{FF2B5EF4-FFF2-40B4-BE49-F238E27FC236}">
                <a16:creationId xmlns="" xmlns:a16="http://schemas.microsoft.com/office/drawing/2014/main" id="{F63A6226-0829-4BFB-805E-8B463D763BD0}"/>
              </a:ext>
            </a:extLst>
          </p:cNvPr>
          <p:cNvSpPr/>
          <p:nvPr userDrawn="1"/>
        </p:nvSpPr>
        <p:spPr>
          <a:xfrm>
            <a:off x="5027194" y="2320161"/>
            <a:ext cx="71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70573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o Apê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9" name="Retângulo 8" descr="Forma de retângulo">
            <a:extLst>
              <a:ext uri="{FF2B5EF4-FFF2-40B4-BE49-F238E27FC236}">
                <a16:creationId xmlns="" xmlns:a16="http://schemas.microsoft.com/office/drawing/2014/main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78171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Comentá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5" name="Espaço Reservado para Imagem 7">
            <a:extLst>
              <a:ext uri="{FF2B5EF4-FFF2-40B4-BE49-F238E27FC236}">
                <a16:creationId xmlns="" xmlns:a16="http://schemas.microsoft.com/office/drawing/2014/main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Espaço Reservado para Texto 17">
            <a:extLst>
              <a:ext uri="{FF2B5EF4-FFF2-40B4-BE49-F238E27FC236}">
                <a16:creationId xmlns="" xmlns:a16="http://schemas.microsoft.com/office/drawing/2014/main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57" name="Espaço Reservado para Texto 17">
            <a:extLst>
              <a:ext uri="{FF2B5EF4-FFF2-40B4-BE49-F238E27FC236}">
                <a16:creationId xmlns="" xmlns:a16="http://schemas.microsoft.com/office/drawing/2014/main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58" name="Espaço Reservado para Imagem 7">
            <a:extLst>
              <a:ext uri="{FF2B5EF4-FFF2-40B4-BE49-F238E27FC236}">
                <a16:creationId xmlns="" xmlns:a16="http://schemas.microsoft.com/office/drawing/2014/main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="" xmlns:a16="http://schemas.microsoft.com/office/drawing/2014/main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="" xmlns:a16="http://schemas.microsoft.com/office/drawing/2014/main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="" xmlns:a16="http://schemas.microsoft.com/office/drawing/2014/main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="" xmlns:a16="http://schemas.microsoft.com/office/drawing/2014/main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="" xmlns:a16="http://schemas.microsoft.com/office/drawing/2014/main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Texto 8">
            <a:extLst>
              <a:ext uri="{FF2B5EF4-FFF2-40B4-BE49-F238E27FC236}">
                <a16:creationId xmlns="" xmlns:a16="http://schemas.microsoft.com/office/drawing/2014/main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="" xmlns:a16="http://schemas.microsoft.com/office/drawing/2014/main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1">
            <a:extLst>
              <a:ext uri="{FF2B5EF4-FFF2-40B4-BE49-F238E27FC236}">
                <a16:creationId xmlns="" xmlns:a16="http://schemas.microsoft.com/office/drawing/2014/main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 rtlCol="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68" name="Espaço Reservado para Texto 8">
            <a:extLst>
              <a:ext uri="{FF2B5EF4-FFF2-40B4-BE49-F238E27FC236}">
                <a16:creationId xmlns="" xmlns:a16="http://schemas.microsoft.com/office/drawing/2014/main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1" name="Retângulo 18" descr="Forma de retângulo">
            <a:extLst>
              <a:ext uri="{FF2B5EF4-FFF2-40B4-BE49-F238E27FC236}">
                <a16:creationId xmlns="" xmlns:a16="http://schemas.microsoft.com/office/drawing/2014/main" id="{B791C558-0522-446C-B7FE-6CCCB2676E89}"/>
              </a:ext>
            </a:extLst>
          </p:cNvPr>
          <p:cNvSpPr/>
          <p:nvPr userDrawn="1"/>
        </p:nvSpPr>
        <p:spPr>
          <a:xfrm>
            <a:off x="4390248" y="1373103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58105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Estudo de C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17">
            <a:extLst>
              <a:ext uri="{FF2B5EF4-FFF2-40B4-BE49-F238E27FC236}">
                <a16:creationId xmlns=""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=""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 rtlCol="0"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3" name="Retângulo 9" descr="Forma de retângulo">
            <a:extLst>
              <a:ext uri="{FF2B5EF4-FFF2-40B4-BE49-F238E27FC236}">
                <a16:creationId xmlns="" xmlns:a16="http://schemas.microsoft.com/office/drawing/2014/main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487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139926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óvel e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="" xmlns:a16="http://schemas.microsoft.com/office/drawing/2014/main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59175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=""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=""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Subtítulo 2">
            <a:extLst>
              <a:ext uri="{FF2B5EF4-FFF2-40B4-BE49-F238E27FC236}">
                <a16:creationId xmlns="" xmlns:a16="http://schemas.microsoft.com/office/drawing/2014/main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 rtl="0">
              <a:spcBef>
                <a:spcPts val="600"/>
              </a:spcBef>
            </a:pPr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74007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6"/>
            <a:ext cx="5879592" cy="2136164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=""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=""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5165559"/>
            <a:ext cx="5879592" cy="892341"/>
          </a:xfrm>
          <a:solidFill>
            <a:schemeClr val="tx1"/>
          </a:solidFill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rtl="0">
              <a:lnSpc>
                <a:spcPct val="85000"/>
              </a:lnSpc>
              <a:spcBef>
                <a:spcPts val="0"/>
              </a:spcBef>
            </a:pPr>
            <a:r>
              <a:rPr lang="pt-BR" noProof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14890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="" xmlns:a16="http://schemas.microsoft.com/office/drawing/2014/main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088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219392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937409"/>
            <a:ext cx="4412151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58722" y="4669416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=""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=""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22" descr="Forma de retângulo">
            <a:extLst>
              <a:ext uri="{FF2B5EF4-FFF2-40B4-BE49-F238E27FC236}">
                <a16:creationId xmlns="" xmlns:a16="http://schemas.microsoft.com/office/drawing/2014/main" id="{7BAA7414-D7E1-4BB4-98C3-E169FD560880}"/>
              </a:ext>
            </a:extLst>
          </p:cNvPr>
          <p:cNvSpPr/>
          <p:nvPr userDrawn="1"/>
        </p:nvSpPr>
        <p:spPr>
          <a:xfrm>
            <a:off x="6102067" y="3654638"/>
            <a:ext cx="358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98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="" xmlns:a16="http://schemas.microsoft.com/office/drawing/2014/main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="" xmlns:a16="http://schemas.microsoft.com/office/drawing/2014/main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17176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="" xmlns:a16="http://schemas.microsoft.com/office/drawing/2014/main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Texto 4">
            <a:extLst>
              <a:ext uri="{FF2B5EF4-FFF2-40B4-BE49-F238E27FC236}">
                <a16:creationId xmlns="" xmlns:a16="http://schemas.microsoft.com/office/drawing/2014/main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="" xmlns:a16="http://schemas.microsoft.com/office/drawing/2014/main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="" xmlns:a16="http://schemas.microsoft.com/office/drawing/2014/main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pt-BR" noProof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66481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46164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17" descr="Forma de retângulo">
            <a:extLst>
              <a:ext uri="{FF2B5EF4-FFF2-40B4-BE49-F238E27FC236}">
                <a16:creationId xmlns="" xmlns:a16="http://schemas.microsoft.com/office/drawing/2014/main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1315244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=""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="" xmlns:a16="http://schemas.microsoft.com/office/drawing/2014/main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6243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=""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1" name="Espaço reservado para imagem 2">
            <a:extLst>
              <a:ext uri="{FF2B5EF4-FFF2-40B4-BE49-F238E27FC236}">
                <a16:creationId xmlns="" xmlns:a16="http://schemas.microsoft.com/office/drawing/2014/main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1693093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=""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2" name="Espaço Reservado para Texto 3">
            <a:extLst>
              <a:ext uri="{FF2B5EF4-FFF2-40B4-BE49-F238E27FC236}">
                <a16:creationId xmlns=""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=""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os estilos do texto mestre</a:t>
            </a:r>
          </a:p>
        </p:txBody>
      </p:sp>
      <p:sp>
        <p:nvSpPr>
          <p:cNvPr id="24" name="Espaço Reservado para Imagem 12">
            <a:extLst>
              <a:ext uri="{FF2B5EF4-FFF2-40B4-BE49-F238E27FC236}">
                <a16:creationId xmlns=""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5" name="Espaço Reservado para Imagem 12">
            <a:extLst>
              <a:ext uri="{FF2B5EF4-FFF2-40B4-BE49-F238E27FC236}">
                <a16:creationId xmlns=""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3">
            <a:extLst>
              <a:ext uri="{FF2B5EF4-FFF2-40B4-BE49-F238E27FC236}">
                <a16:creationId xmlns=""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os estilos do texto mestre</a:t>
            </a:r>
          </a:p>
        </p:txBody>
      </p:sp>
      <p:sp>
        <p:nvSpPr>
          <p:cNvPr id="27" name="Espaço Reservado para Texto 3">
            <a:extLst>
              <a:ext uri="{FF2B5EF4-FFF2-40B4-BE49-F238E27FC236}">
                <a16:creationId xmlns=""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8" name="Espaço Reservado para Imagem 12">
            <a:extLst>
              <a:ext uri="{FF2B5EF4-FFF2-40B4-BE49-F238E27FC236}">
                <a16:creationId xmlns=""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3">
            <a:extLst>
              <a:ext uri="{FF2B5EF4-FFF2-40B4-BE49-F238E27FC236}">
                <a16:creationId xmlns=""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os estilos do texto mestre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=""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32" name="Espaço reservado para texto 3">
            <a:extLst>
              <a:ext uri="{FF2B5EF4-FFF2-40B4-BE49-F238E27FC236}">
                <a16:creationId xmlns=""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os estilos do texto mestre</a:t>
            </a:r>
          </a:p>
        </p:txBody>
      </p:sp>
      <p:sp>
        <p:nvSpPr>
          <p:cNvPr id="33" name="Espaço Reservado para Texto 3">
            <a:extLst>
              <a:ext uri="{FF2B5EF4-FFF2-40B4-BE49-F238E27FC236}">
                <a16:creationId xmlns=""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os estilos do texto mestre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=""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6" name="Espaço Reservado para Texto 7">
            <a:extLst>
              <a:ext uri="{FF2B5EF4-FFF2-40B4-BE49-F238E27FC236}">
                <a16:creationId xmlns=""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=""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9" name="Espaço Reservado para Imagem 13">
            <a:extLst>
              <a:ext uri="{FF2B5EF4-FFF2-40B4-BE49-F238E27FC236}">
                <a16:creationId xmlns=""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0" name="Espaço Reservado para Texto 3">
            <a:extLst>
              <a:ext uri="{FF2B5EF4-FFF2-40B4-BE49-F238E27FC236}">
                <a16:creationId xmlns=""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16868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Direita e Conteú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Retângulo 9" descr="Forma de retângulo">
            <a:extLst>
              <a:ext uri="{FF2B5EF4-FFF2-40B4-BE49-F238E27FC236}">
                <a16:creationId xmlns="" xmlns:a16="http://schemas.microsoft.com/office/drawing/2014/main" id="{A7050B34-5735-49CB-A564-B50456B9E4D8}"/>
              </a:ext>
            </a:extLst>
          </p:cNvPr>
          <p:cNvSpPr/>
          <p:nvPr userDrawn="1"/>
        </p:nvSpPr>
        <p:spPr>
          <a:xfrm>
            <a:off x="0" y="2816577"/>
            <a:ext cx="342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7555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18" descr="Forma de retângulo">
            <a:extLst>
              <a:ext uri="{FF2B5EF4-FFF2-40B4-BE49-F238E27FC236}">
                <a16:creationId xmlns="" xmlns:a16="http://schemas.microsoft.com/office/drawing/2014/main" id="{D2154103-FC4F-4381-B8F8-EBD2FE883B77}"/>
              </a:ext>
            </a:extLst>
          </p:cNvPr>
          <p:cNvSpPr/>
          <p:nvPr userDrawn="1"/>
        </p:nvSpPr>
        <p:spPr>
          <a:xfrm>
            <a:off x="-1" y="2816577"/>
            <a:ext cx="828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Espaço Reservado para Imagem 7">
            <a:extLst>
              <a:ext uri="{FF2B5EF4-FFF2-40B4-BE49-F238E27FC236}">
                <a16:creationId xmlns="" xmlns:a16="http://schemas.microsoft.com/office/drawing/2014/main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765174"/>
            <a:ext cx="4429125" cy="6092825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061" y="1391821"/>
            <a:ext cx="5252202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4423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="" xmlns:a16="http://schemas.microsoft.com/office/drawing/2014/main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07591" y="3203259"/>
            <a:ext cx="5223672" cy="28803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9091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Ícones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="" xmlns:a16="http://schemas.microsoft.com/office/drawing/2014/main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5" name="Espaço Reservado para Imagem 7">
            <a:extLst>
              <a:ext uri="{FF2B5EF4-FFF2-40B4-BE49-F238E27FC236}">
                <a16:creationId xmlns="" xmlns:a16="http://schemas.microsoft.com/office/drawing/2014/main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6" name="Espaço Reservado para Imagem 7">
            <a:extLst>
              <a:ext uri="{FF2B5EF4-FFF2-40B4-BE49-F238E27FC236}">
                <a16:creationId xmlns="" xmlns:a16="http://schemas.microsoft.com/office/drawing/2014/main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="" xmlns:a16="http://schemas.microsoft.com/office/drawing/2014/main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="" xmlns:a16="http://schemas.microsoft.com/office/drawing/2014/main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="" xmlns:a16="http://schemas.microsoft.com/office/drawing/2014/main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="" xmlns:a16="http://schemas.microsoft.com/office/drawing/2014/main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4" name="Retângulo 13" descr="Forma de retângulo">
            <a:extLst>
              <a:ext uri="{FF2B5EF4-FFF2-40B4-BE49-F238E27FC236}">
                <a16:creationId xmlns="" xmlns:a16="http://schemas.microsoft.com/office/drawing/2014/main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26874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mputador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="" xmlns:a16="http://schemas.microsoft.com/office/drawing/2014/main" id="{0348B992-DA91-41CC-A9C7-B1E6405BB768}"/>
              </a:ext>
            </a:extLst>
          </p:cNvPr>
          <p:cNvSpPr/>
          <p:nvPr userDrawn="1"/>
        </p:nvSpPr>
        <p:spPr>
          <a:xfrm>
            <a:off x="1" y="3120256"/>
            <a:ext cx="925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165604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495781"/>
            <a:ext cx="4412151" cy="53949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80" y="4179662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=""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=""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7793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ítul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rtlCol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="" xmlns:a16="http://schemas.microsoft.com/office/drawing/2014/main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 rtlCol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0" name="Retângulo 23" descr="Forma de retângulo">
            <a:extLst>
              <a:ext uri="{FF2B5EF4-FFF2-40B4-BE49-F238E27FC236}">
                <a16:creationId xmlns="" xmlns:a16="http://schemas.microsoft.com/office/drawing/2014/main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136344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em Três Blo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="" xmlns:a16="http://schemas.microsoft.com/office/drawing/2014/main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="" xmlns:a16="http://schemas.microsoft.com/office/drawing/2014/main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="" xmlns:a16="http://schemas.microsoft.com/office/drawing/2014/main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7" name="Espaço Reservado para Texto 7">
            <a:extLst>
              <a:ext uri="{FF2B5EF4-FFF2-40B4-BE49-F238E27FC236}">
                <a16:creationId xmlns="" xmlns:a16="http://schemas.microsoft.com/office/drawing/2014/main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="" xmlns:a16="http://schemas.microsoft.com/office/drawing/2014/main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30" name="Espaço Reservado para Texto 7">
            <a:extLst>
              <a:ext uri="{FF2B5EF4-FFF2-40B4-BE49-F238E27FC236}">
                <a16:creationId xmlns="" xmlns:a16="http://schemas.microsoft.com/office/drawing/2014/main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3</a:t>
            </a:r>
          </a:p>
        </p:txBody>
      </p:sp>
      <p:sp>
        <p:nvSpPr>
          <p:cNvPr id="18" name="Retângulo 16" descr="Forma de retângulo">
            <a:extLst>
              <a:ext uri="{FF2B5EF4-FFF2-40B4-BE49-F238E27FC236}">
                <a16:creationId xmlns="" xmlns:a16="http://schemas.microsoft.com/office/drawing/2014/main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62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6625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b="1" noProof="0" dirty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9" r:id="rId30"/>
    <p:sldLayoutId id="2147483690" r:id="rId31"/>
    <p:sldLayoutId id="2147483691" r:id="rId32"/>
    <p:sldLayoutId id="2147483692" r:id="rId33"/>
    <p:sldLayoutId id="2147483687" r:id="rId34"/>
    <p:sldLayoutId id="2147483693" r:id="rId35"/>
    <p:sldLayoutId id="2147483683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55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318" userDrawn="1">
          <p15:clr>
            <a:srgbClr val="F26B43"/>
          </p15:clr>
        </p15:guide>
        <p15:guide id="10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">
            <a:extLst>
              <a:ext uri="{FF2B5EF4-FFF2-40B4-BE49-F238E27FC236}">
                <a16:creationId xmlns="" xmlns:a16="http://schemas.microsoft.com/office/drawing/2014/main" id="{CDF2CC42-ED6C-48CF-B6C9-D28B128F4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pt-BR" sz="3200" dirty="0" smtClean="0"/>
              <a:t>APRESENTAÇÃO SOBRE ECONOMIA HUMANA E ECOLÓGICA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logan">
            <a:extLst>
              <a:ext uri="{FF2B5EF4-FFF2-40B4-BE49-F238E27FC236}">
                <a16:creationId xmlns="" xmlns:a16="http://schemas.microsoft.com/office/drawing/2014/main" id="{207A4895-FD99-4E27-98FF-7558F17D6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 smtClean="0"/>
              <a:t>Fundamentação Ética e Teológica</a:t>
            </a:r>
            <a:endParaRPr lang="pt-BR" dirty="0"/>
          </a:p>
        </p:txBody>
      </p:sp>
      <p:sp>
        <p:nvSpPr>
          <p:cNvPr id="2" name="Número do slide">
            <a:extLst>
              <a:ext uri="{FF2B5EF4-FFF2-40B4-BE49-F238E27FC236}">
                <a16:creationId xmlns="" xmlns:a16="http://schemas.microsoft.com/office/drawing/2014/main" id="{8824D513-D7C2-42B7-A630-6D10C271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1</a:t>
            </a:fld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826000" y="128166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Guilherme C. Delgado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71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9EAD1BA9-BAC1-467A-8BAC-793E25FD0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rtl="0"/>
            <a:r>
              <a:rPr lang="pt-BR" sz="3200" dirty="0" smtClean="0"/>
              <a:t>APRESENTAÇÃO SOBRE ECONOMIA HUMANA E ECOLÓGICA</a:t>
            </a:r>
            <a:endParaRPr lang="pt-BR" sz="320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7D737F10-2132-4FCD-BB98-D6C7C441C0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 smtClean="0"/>
              <a:t>Fundamentação Ética e Teológica</a:t>
            </a: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C5AECA88-F863-4C00-BD8F-C9174D4B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2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74700" y="799068"/>
            <a:ext cx="2861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Guilherme C. Delgado</a:t>
            </a:r>
            <a:endParaRPr lang="pt-BR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 descr="Retrato de membros da equipe">
            <a:extLst>
              <a:ext uri="{FF2B5EF4-FFF2-40B4-BE49-F238E27FC236}">
                <a16:creationId xmlns="" xmlns:a16="http://schemas.microsoft.com/office/drawing/2014/main" id="{1B5AE340-4D93-45F6-9C37-BA02CDC759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103912" y="1140343"/>
            <a:ext cx="5895260" cy="4904857"/>
          </a:xfrm>
        </p:spPr>
      </p:pic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CADB21EC-A694-46EC-A11A-C6E02A13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322" y="1812928"/>
            <a:ext cx="5296778" cy="1717672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/>
              <a:t>Momento I – Introdução e Justificativa Ética e Teológica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="" xmlns:a16="http://schemas.microsoft.com/office/drawing/2014/main" id="{D7241320-E948-4C41-96A5-A5BBDCB41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7022" y="3531008"/>
            <a:ext cx="5830178" cy="1968091"/>
          </a:xfrm>
        </p:spPr>
        <p:txBody>
          <a:bodyPr rtlCol="0">
            <a:normAutofit/>
          </a:bodyPr>
          <a:lstStyle/>
          <a:p>
            <a:pPr marL="342900" indent="-342900" algn="just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pt-BR" dirty="0" smtClean="0"/>
              <a:t>“Faz viver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e não mata, </a:t>
            </a:r>
            <a:r>
              <a:rPr lang="pt-BR" dirty="0" smtClean="0"/>
              <a:t>inclui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e não exclui... </a:t>
            </a:r>
            <a:r>
              <a:rPr lang="pt-BR" dirty="0" smtClean="0"/>
              <a:t>Cuida da criação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e não depreda: </a:t>
            </a:r>
            <a:r>
              <a:rPr lang="pt-BR" dirty="0" err="1" smtClean="0">
                <a:solidFill>
                  <a:schemeClr val="tx2">
                    <a:lumMod val="50000"/>
                  </a:schemeClr>
                </a:solidFill>
              </a:rPr>
              <a:t>Realmar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 a economia”. Interpretar o Contraponto Face aos Três “D” Contemporâneos.</a:t>
            </a:r>
          </a:p>
          <a:p>
            <a:pPr marL="342900" indent="-342900" rtl="0">
              <a:buAutoNum type="arabicPeriod"/>
            </a:pPr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rtl="0">
              <a:buAutoNum type="arabicPeriod"/>
            </a:pP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70E1ADBA-CE66-4BFB-B4FB-33A8566C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3</a:t>
            </a:fld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788400" y="735568"/>
            <a:ext cx="2861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Guilherme C. Delgado</a:t>
            </a:r>
            <a:endParaRPr lang="pt-BR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spaço Reservado para Texto 5">
            <a:extLst>
              <a:ext uri="{FF2B5EF4-FFF2-40B4-BE49-F238E27FC236}">
                <a16:creationId xmlns="" xmlns:a16="http://schemas.microsoft.com/office/drawing/2014/main" id="{D7241320-E948-4C41-96A5-A5BBDCB41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4322" y="4381908"/>
            <a:ext cx="5830178" cy="1968091"/>
          </a:xfrm>
        </p:spPr>
        <p:txBody>
          <a:bodyPr rtlCol="0">
            <a:normAutofit/>
          </a:bodyPr>
          <a:lstStyle/>
          <a:p>
            <a:pPr marL="342900" indent="-342900" algn="just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2. Um trinômio Contemporâneo da Economia Humana: </a:t>
            </a:r>
            <a:r>
              <a:rPr lang="pt-BR" dirty="0" smtClean="0"/>
              <a:t>Atender necessidades, Resgatar capacidades das privações e Proteger a sociedade contra riscos incapacitantes.</a:t>
            </a:r>
          </a:p>
          <a:p>
            <a:pPr marL="342900" indent="-342900" rtl="0">
              <a:buAutoNum type="arabicPeriod"/>
            </a:pPr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rtl="0">
              <a:buAutoNum type="arabicPeriod"/>
            </a:pPr>
            <a:endParaRPr lang="pt-BR" dirty="0"/>
          </a:p>
        </p:txBody>
      </p:sp>
      <p:sp>
        <p:nvSpPr>
          <p:cNvPr id="16" name="Espaço Reservado para Texto 5">
            <a:extLst>
              <a:ext uri="{FF2B5EF4-FFF2-40B4-BE49-F238E27FC236}">
                <a16:creationId xmlns="" xmlns:a16="http://schemas.microsoft.com/office/drawing/2014/main" id="{D7241320-E948-4C41-96A5-A5BBDCB41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2422" y="5892800"/>
            <a:ext cx="5830178" cy="927100"/>
          </a:xfrm>
        </p:spPr>
        <p:txBody>
          <a:bodyPr rtlCol="0">
            <a:normAutofit/>
          </a:bodyPr>
          <a:lstStyle/>
          <a:p>
            <a:pPr marL="342900" indent="-342900" algn="just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3.   </a:t>
            </a:r>
            <a:r>
              <a:rPr lang="pt-BR" dirty="0" smtClean="0"/>
              <a:t>Breve noção conceitual da economia ecológica</a:t>
            </a:r>
          </a:p>
          <a:p>
            <a:pPr marL="342900" indent="-342900" rtl="0">
              <a:buAutoNum type="arabicPeriod"/>
            </a:pPr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rtl="0"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0860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15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8849F580-01FD-484E-9950-47D2C72C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91821"/>
            <a:ext cx="4889499" cy="1325563"/>
          </a:xfrm>
        </p:spPr>
        <p:txBody>
          <a:bodyPr rtlCol="0">
            <a:normAutofit/>
          </a:bodyPr>
          <a:lstStyle/>
          <a:p>
            <a:pPr rtl="0"/>
            <a:r>
              <a:rPr lang="pt-BR" sz="2800" dirty="0" smtClean="0"/>
              <a:t>Momento II. </a:t>
            </a:r>
            <a:br>
              <a:rPr lang="pt-BR" sz="2800" dirty="0" smtClean="0"/>
            </a:br>
            <a:r>
              <a:rPr lang="pt-BR" sz="2800" dirty="0" smtClean="0"/>
              <a:t>Uma Narrativa Econômica nos Evangelhos Sinóticos</a:t>
            </a:r>
            <a:endParaRPr lang="pt-BR" sz="280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EC97DD1C-57E2-49D8-8EA1-532034C75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858" y="3832593"/>
            <a:ext cx="4497142" cy="345707"/>
          </a:xfrm>
        </p:spPr>
        <p:txBody>
          <a:bodyPr rtlCol="0">
            <a:normAutofit fontScale="25000" lnSpcReduction="20000"/>
          </a:bodyPr>
          <a:lstStyle/>
          <a:p>
            <a:pPr rtl="0"/>
            <a:r>
              <a:rPr lang="pt-BR" sz="7200" dirty="0" smtClean="0">
                <a:solidFill>
                  <a:schemeClr val="tx2">
                    <a:lumMod val="50000"/>
                  </a:schemeClr>
                </a:solidFill>
              </a:rPr>
              <a:t>A - Sentido da Economia Humana em </a:t>
            </a:r>
            <a:r>
              <a:rPr lang="pt-BR" sz="7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Orações, Discursos, Juízos e Parábolas</a:t>
            </a:r>
            <a:r>
              <a:rPr lang="pt-BR" sz="7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rtl="0"/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  <a:p>
            <a:pPr rtl="0"/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  <a:p>
            <a:pPr rtl="0"/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9AD83D5D-8E65-42E8-BA74-2E2799FE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4</a:t>
            </a:fld>
            <a:endParaRPr lang="pt-BR" dirty="0"/>
          </a:p>
        </p:txBody>
      </p:sp>
      <p:pic>
        <p:nvPicPr>
          <p:cNvPr id="9" name="Espaço Reservado para Imagem 8" descr="Man's arms dressed in a suit pointing at documents on his desk.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CaixaDeTexto 10"/>
          <p:cNvSpPr txBox="1"/>
          <p:nvPr/>
        </p:nvSpPr>
        <p:spPr>
          <a:xfrm>
            <a:off x="774700" y="799068"/>
            <a:ext cx="2861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Guilherme C. Delgado</a:t>
            </a:r>
            <a:endParaRPr lang="pt-BR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ço Reservado para Texto 4">
            <a:extLst>
              <a:ext uri="{FF2B5EF4-FFF2-40B4-BE49-F238E27FC236}">
                <a16:creationId xmlns="" xmlns:a16="http://schemas.microsoft.com/office/drawing/2014/main" id="{EC97DD1C-57E2-49D8-8EA1-532034C75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458" y="4518393"/>
            <a:ext cx="4497142" cy="539496"/>
          </a:xfrm>
        </p:spPr>
        <p:txBody>
          <a:bodyPr rtlCol="0">
            <a:normAutofit/>
          </a:bodyPr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B. Valores e Anti-valores da Economia em: “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Declarações, Advertências e 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Exortações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rtl="0"/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  <a:p>
            <a:pPr rtl="0"/>
            <a:endParaRPr lang="pt-BR" dirty="0"/>
          </a:p>
        </p:txBody>
      </p:sp>
      <p:sp>
        <p:nvSpPr>
          <p:cNvPr id="15" name="Espaço Reservado para Texto 4">
            <a:extLst>
              <a:ext uri="{FF2B5EF4-FFF2-40B4-BE49-F238E27FC236}">
                <a16:creationId xmlns="" xmlns:a16="http://schemas.microsoft.com/office/drawing/2014/main" id="{EC97DD1C-57E2-49D8-8EA1-532034C75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758" y="4848593"/>
            <a:ext cx="4497142" cy="539496"/>
          </a:xfrm>
        </p:spPr>
        <p:txBody>
          <a:bodyPr rtlCol="0">
            <a:normAutofit/>
          </a:bodyPr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C. Atitudes e Outras Ações Significativas: 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Gestos e Transformações</a:t>
            </a:r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  <a:p>
            <a:pPr rtl="0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2736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build="p"/>
      <p:bldP spid="14" grpId="0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FABF3864-5491-4A64-8FD3-73A0D2EC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0" y="1391821"/>
            <a:ext cx="5743263" cy="1325563"/>
          </a:xfrm>
        </p:spPr>
        <p:txBody>
          <a:bodyPr rtlCol="0">
            <a:noAutofit/>
          </a:bodyPr>
          <a:lstStyle/>
          <a:p>
            <a:pPr rtl="0"/>
            <a:r>
              <a:rPr lang="pt-BR" sz="2800" dirty="0" smtClean="0"/>
              <a:t>Momento III. </a:t>
            </a:r>
            <a:br>
              <a:rPr lang="pt-BR" sz="2800" dirty="0" smtClean="0"/>
            </a:br>
            <a:r>
              <a:rPr lang="pt-BR" sz="2800" dirty="0" smtClean="0"/>
              <a:t>Diálogo e Confronto de Éticas Econômicas na História Atual</a:t>
            </a:r>
            <a:endParaRPr lang="pt-BR" sz="28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C0080583-D47F-40C1-BDC7-5C319C98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5</a:t>
            </a:fld>
            <a:endParaRPr lang="pt-BR" dirty="0"/>
          </a:p>
        </p:txBody>
      </p:sp>
      <p:pic>
        <p:nvPicPr>
          <p:cNvPr id="3" name="Espaço Reservado para Imagem 2" descr="Homens dando um aperto de mão acima de uma mesa, com um laptop visível e a mão de outra pessoa segurando uma caneta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CaixaDeTexto 9"/>
          <p:cNvSpPr txBox="1"/>
          <p:nvPr/>
        </p:nvSpPr>
        <p:spPr>
          <a:xfrm>
            <a:off x="8864600" y="824468"/>
            <a:ext cx="2861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Guilherme C. Delgado</a:t>
            </a:r>
            <a:endParaRPr lang="pt-BR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600700" y="33138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AutoNum type="arabicPeriod"/>
            </a:pPr>
            <a:r>
              <a:rPr lang="pt-BR" b="1" i="1" dirty="0" smtClean="0">
                <a:solidFill>
                  <a:schemeClr val="tx2">
                    <a:lumMod val="50000"/>
                  </a:schemeClr>
                </a:solidFill>
              </a:rPr>
              <a:t>O legado da Economia Clássica e sua Restauração Radical no Final do Século XX.</a:t>
            </a:r>
          </a:p>
          <a:p>
            <a:pPr marL="342900" indent="-342900" algn="just"/>
            <a:endParaRPr lang="pt-BR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600700" y="399963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/>
            <a:endParaRPr lang="pt-BR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/>
            <a:r>
              <a:rPr lang="pt-BR" b="1" i="1" dirty="0" smtClean="0">
                <a:solidFill>
                  <a:schemeClr val="tx2">
                    <a:lumMod val="50000"/>
                  </a:schemeClr>
                </a:solidFill>
              </a:rPr>
              <a:t>2. As Várias Vertentes na Contracorrente: Economia Solidária, Autogestão, Economia Ecológica, Crítica ao Sub-desenvolvimento, Estado do Bem-Estar e Outras Inovações nas Crises.</a:t>
            </a:r>
          </a:p>
        </p:txBody>
      </p:sp>
    </p:spTree>
    <p:extLst>
      <p:ext uri="{BB962C8B-B14F-4D97-AF65-F5344CB8AC3E}">
        <p14:creationId xmlns="" xmlns:p14="http://schemas.microsoft.com/office/powerpoint/2010/main" val="369313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 descr="Arranha-céus">
            <a:extLst>
              <a:ext uri="{FF2B5EF4-FFF2-40B4-BE49-F238E27FC236}">
                <a16:creationId xmlns="" xmlns:a16="http://schemas.microsoft.com/office/drawing/2014/main" id="{62D5A589-EFF5-47EB-86A4-0D54CA10014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67325" cy="5829300"/>
          </a:xfrm>
        </p:spPr>
      </p:pic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0726947E-2FAB-418C-8C21-3B377926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600" y="1404545"/>
            <a:ext cx="5267789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/>
              <a:t>Momento IV. </a:t>
            </a:r>
            <a:br>
              <a:rPr lang="pt-BR" dirty="0" smtClean="0"/>
            </a:br>
            <a:r>
              <a:rPr lang="pt-BR" dirty="0" smtClean="0"/>
              <a:t>Conclusões Finais e Pistas Sinalizadoras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="" xmlns:a16="http://schemas.microsoft.com/office/drawing/2014/main" id="{A8AAB1F4-27F4-4B2A-A912-9E2128605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3314" y="3338526"/>
            <a:ext cx="5276260" cy="539496"/>
          </a:xfrm>
        </p:spPr>
        <p:txBody>
          <a:bodyPr rtlCol="0">
            <a:noAutofit/>
          </a:bodyPr>
          <a:lstStyle/>
          <a:p>
            <a:pPr rtl="0"/>
            <a:r>
              <a:rPr lang="pt-BR" dirty="0" smtClean="0"/>
              <a:t>Graves Transições ou Travessias que se Fazem Necessárias ao Lado de Respostas Imediatas (sociedade civil, igrejas, partidos e Estado.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A2CD9E05-3F77-4460-996C-81E48C9C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6</a:t>
            </a:fld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864600" y="824468"/>
            <a:ext cx="2861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Guilherme C. Delgado</a:t>
            </a:r>
            <a:endParaRPr lang="pt-BR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ço Reservado para Texto 5">
            <a:extLst>
              <a:ext uri="{FF2B5EF4-FFF2-40B4-BE49-F238E27FC236}">
                <a16:creationId xmlns="" xmlns:a16="http://schemas.microsoft.com/office/drawing/2014/main" id="{A8AAB1F4-27F4-4B2A-A912-9E2128605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3314" y="4013200"/>
            <a:ext cx="5276260" cy="372822"/>
          </a:xfrm>
        </p:spPr>
        <p:txBody>
          <a:bodyPr rtlCol="0">
            <a:noAutofit/>
          </a:bodyPr>
          <a:lstStyle/>
          <a:p>
            <a:pPr marL="342900" indent="-342900"/>
            <a:r>
              <a:rPr lang="pt-BR" dirty="0" smtClean="0"/>
              <a:t>1. Das Relações Humanas com a Terra;</a:t>
            </a:r>
          </a:p>
        </p:txBody>
      </p:sp>
      <p:sp>
        <p:nvSpPr>
          <p:cNvPr id="15" name="Espaço Reservado para Texto 5">
            <a:extLst>
              <a:ext uri="{FF2B5EF4-FFF2-40B4-BE49-F238E27FC236}">
                <a16:creationId xmlns="" xmlns:a16="http://schemas.microsoft.com/office/drawing/2014/main" id="{A8AAB1F4-27F4-4B2A-A912-9E2128605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0614" y="4508500"/>
            <a:ext cx="5276260" cy="372822"/>
          </a:xfrm>
        </p:spPr>
        <p:txBody>
          <a:bodyPr rtlCol="0">
            <a:noAutofit/>
          </a:bodyPr>
          <a:lstStyle/>
          <a:p>
            <a:pPr marL="342900" indent="-342900"/>
            <a:r>
              <a:rPr lang="pt-BR" dirty="0" smtClean="0"/>
              <a:t>2. Das Relações de Trabalho Auto-protetoras</a:t>
            </a:r>
          </a:p>
        </p:txBody>
      </p:sp>
      <p:sp>
        <p:nvSpPr>
          <p:cNvPr id="16" name="Espaço Reservado para Texto 5">
            <a:extLst>
              <a:ext uri="{FF2B5EF4-FFF2-40B4-BE49-F238E27FC236}">
                <a16:creationId xmlns="" xmlns:a16="http://schemas.microsoft.com/office/drawing/2014/main" id="{A8AAB1F4-27F4-4B2A-A912-9E2128605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7914" y="5029200"/>
            <a:ext cx="5487786" cy="372822"/>
          </a:xfrm>
        </p:spPr>
        <p:txBody>
          <a:bodyPr rtlCol="0">
            <a:noAutofit/>
          </a:bodyPr>
          <a:lstStyle/>
          <a:p>
            <a:pPr marL="342900" indent="-342900"/>
            <a:r>
              <a:rPr lang="pt-BR" dirty="0" smtClean="0"/>
              <a:t>3. Das Relações com o Dinheiro e as Finanças em Geral</a:t>
            </a:r>
          </a:p>
        </p:txBody>
      </p:sp>
      <p:sp>
        <p:nvSpPr>
          <p:cNvPr id="17" name="Espaço Reservado para Texto 5">
            <a:extLst>
              <a:ext uri="{FF2B5EF4-FFF2-40B4-BE49-F238E27FC236}">
                <a16:creationId xmlns="" xmlns:a16="http://schemas.microsoft.com/office/drawing/2014/main" id="{A8AAB1F4-27F4-4B2A-A912-9E2128605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5214" y="5956300"/>
            <a:ext cx="5487786" cy="372822"/>
          </a:xfrm>
        </p:spPr>
        <p:txBody>
          <a:bodyPr rtlCol="0">
            <a:noAutofit/>
          </a:bodyPr>
          <a:lstStyle/>
          <a:p>
            <a:pPr marL="342900" indent="-342900"/>
            <a:r>
              <a:rPr lang="pt-BR" dirty="0" smtClean="0"/>
              <a:t>4. Papéis que se nos reservam nessas graves travessias, às Igrejas em particular: formação e capacitação em economia </a:t>
            </a:r>
            <a:r>
              <a:rPr lang="pt-BR" dirty="0" err="1" smtClean="0"/>
              <a:t>huma</a:t>
            </a:r>
            <a:r>
              <a:rPr lang="pt-BR" dirty="0" smtClean="0"/>
              <a:t> e ecológica.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119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D09FEBCF-C81C-4F2F-9CC4-C66EF18B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 sz="5000" dirty="0"/>
              <a:t>MUITO</a:t>
            </a:r>
            <a:br>
              <a:rPr lang="pt-BR" sz="5000" dirty="0"/>
            </a:br>
            <a:r>
              <a:rPr lang="pt-BR" sz="5000" dirty="0"/>
              <a:t>OBRIGADO!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="" xmlns:a16="http://schemas.microsoft.com/office/drawing/2014/main" id="{F28E1F60-6C6C-485D-9479-5F6E3AF499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t-BR" dirty="0" err="1"/>
              <a:t>Email</a:t>
            </a:r>
            <a:r>
              <a:rPr lang="pt-BR" dirty="0"/>
              <a:t>: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="" xmlns:a16="http://schemas.microsoft.com/office/drawing/2014/main" id="{F2241E27-DB7F-42AE-9A03-F047CD2F1C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08011" y="5657710"/>
            <a:ext cx="5531289" cy="362089"/>
          </a:xfrm>
        </p:spPr>
        <p:txBody>
          <a:bodyPr rtlCol="0"/>
          <a:lstStyle/>
          <a:p>
            <a:pPr rtl="0"/>
            <a:r>
              <a:rPr lang="pt-BR" dirty="0" smtClean="0"/>
              <a:t>guilhermecostadelgado@gmail.com</a:t>
            </a:r>
          </a:p>
          <a:p>
            <a:pPr rtl="0"/>
            <a:endParaRPr lang="pt-BR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E6CEB35D-FF82-440C-ADC2-65C836A4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7</a:t>
            </a:fld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851400" y="1459468"/>
            <a:ext cx="2861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Guilherme C. Delgado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38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 2">
  <a:themeElements>
    <a:clrScheme name="Custom 23">
      <a:dk1>
        <a:srgbClr val="006F83"/>
      </a:dk1>
      <a:lt1>
        <a:srgbClr val="FFFFFF"/>
      </a:lt1>
      <a:dk2>
        <a:srgbClr val="4D4D4D"/>
      </a:dk2>
      <a:lt2>
        <a:srgbClr val="DED8A4"/>
      </a:lt2>
      <a:accent1>
        <a:srgbClr val="DED8A4"/>
      </a:accent1>
      <a:accent2>
        <a:srgbClr val="790000"/>
      </a:accent2>
      <a:accent3>
        <a:srgbClr val="969959"/>
      </a:accent3>
      <a:accent4>
        <a:srgbClr val="32A1A6"/>
      </a:accent4>
      <a:accent5>
        <a:srgbClr val="606032"/>
      </a:accent5>
      <a:accent6>
        <a:srgbClr val="3C8C41"/>
      </a:accent6>
      <a:hlink>
        <a:srgbClr val="006F83"/>
      </a:hlink>
      <a:folHlink>
        <a:srgbClr val="006F83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30741251_TF78270744" id="{76081D2B-BA90-4A71-9C46-9F18C4210D27}" vid="{36B86369-39F2-40D8-9EF8-187B76DB5AE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2</Template>
  <TotalTime>0</TotalTime>
  <Words>314</Words>
  <Application>Microsoft Office PowerPoint</Application>
  <PresentationFormat>Personalizar</PresentationFormat>
  <Paragraphs>47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apresentação 2</vt:lpstr>
      <vt:lpstr>APRESENTAÇÃO SOBRE ECONOMIA HUMANA E ECOLÓGICA </vt:lpstr>
      <vt:lpstr>APRESENTAÇÃO SOBRE ECONOMIA HUMANA E ECOLÓGICA</vt:lpstr>
      <vt:lpstr>Momento I – Introdução e Justificativa Ética e Teológica</vt:lpstr>
      <vt:lpstr>Momento II.  Uma Narrativa Econômica nos Evangelhos Sinóticos</vt:lpstr>
      <vt:lpstr>Momento III.  Diálogo e Confronto de Éticas Econômicas na História Atual</vt:lpstr>
      <vt:lpstr>Momento IV.  Conclusões Finais e Pistas Sinalizadoras</vt:lpstr>
      <vt:lpstr>MUITO 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2020-01-27T15:35:44Z</dcterms:created>
  <dcterms:modified xsi:type="dcterms:W3CDTF">2020-01-27T19:57:13Z</dcterms:modified>
</cp:coreProperties>
</file>